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handoutMasterIdLst>
    <p:handoutMasterId r:id="rId25"/>
  </p:handoutMasterIdLst>
  <p:sldIdLst>
    <p:sldId id="256" r:id="rId5"/>
    <p:sldId id="431" r:id="rId6"/>
    <p:sldId id="2251" r:id="rId7"/>
    <p:sldId id="2250" r:id="rId8"/>
    <p:sldId id="434" r:id="rId9"/>
    <p:sldId id="2256" r:id="rId10"/>
    <p:sldId id="430" r:id="rId11"/>
    <p:sldId id="2257" r:id="rId12"/>
    <p:sldId id="422" r:id="rId13"/>
    <p:sldId id="348" r:id="rId14"/>
    <p:sldId id="370" r:id="rId15"/>
    <p:sldId id="371" r:id="rId16"/>
    <p:sldId id="372" r:id="rId17"/>
    <p:sldId id="258" r:id="rId18"/>
    <p:sldId id="428" r:id="rId19"/>
    <p:sldId id="432" r:id="rId20"/>
    <p:sldId id="261" r:id="rId21"/>
    <p:sldId id="2258" r:id="rId22"/>
    <p:sldId id="267" r:id="rId23"/>
  </p:sldIdLst>
  <p:sldSz cx="12192000" cy="6858000"/>
  <p:notesSz cx="6858000" cy="9144000"/>
  <p:embeddedFontLst>
    <p:embeddedFont>
      <p:font typeface="Barlow" panose="00000500000000000000" pitchFamily="2" charset="0"/>
      <p:regular r:id="rId26"/>
      <p:bold r:id="rId27"/>
      <p:italic r:id="rId28"/>
      <p:boldItalic r:id="rId29"/>
    </p:embeddedFont>
    <p:embeddedFont>
      <p:font typeface="Barlow Medium" panose="000006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0jhz4ZbaNjk6h4fMrs9JwcoRPh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AEF5E5-F1B4-AD2B-AF9C-8C458FCE68F2}" name="Chiara" initials="C" userId="44c97e126ad7a7e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8D0"/>
    <a:srgbClr val="6AA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383148-CE35-4EF3-AEE4-0F3EF8ECB027}">
  <a:tblStyle styleId="{C6383148-CE35-4EF3-AEE4-0F3EF8ECB027}" styleName="Table_0">
    <a:wholeTbl>
      <a:tcTxStyle b="off" i="off">
        <a:font>
          <a:latin typeface="Arial"/>
          <a:ea typeface="Arial"/>
          <a:cs typeface="Arial"/>
        </a:font>
        <a:srgbClr val="767171"/>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CDD4EA"/>
          </a:solidFill>
        </a:fill>
      </a:tcStyle>
    </a:wholeTbl>
    <a:band1H>
      <a:tcTxStyle b="off" i="off"/>
      <a:tcStyle>
        <a:tcBdr/>
      </a:tcStyle>
    </a:band1H>
    <a:band2H>
      <a:tcTxStyle b="off" i="off"/>
      <a:tcStyle>
        <a:tcBdr/>
        <a:fill>
          <a:solidFill>
            <a:srgbClr val="E8EBF5"/>
          </a:solidFill>
        </a:fill>
      </a:tcStyle>
    </a:band2H>
    <a:band1V>
      <a:tcTxStyle b="off" i="off"/>
      <a:tcStyle>
        <a:tcBdr/>
      </a:tcStyle>
    </a:band1V>
    <a:band2V>
      <a:tcTxStyle b="off" i="off"/>
      <a:tcStyle>
        <a:tcBdr/>
      </a:tcStyle>
    </a:band2V>
    <a:lastCol>
      <a:tcTxStyle b="off" i="off"/>
      <a:tcStyle>
        <a:tcBdr/>
      </a:tcStyle>
    </a:lastCol>
    <a:firstCol>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271" autoAdjust="0"/>
  </p:normalViewPr>
  <p:slideViewPr>
    <p:cSldViewPr snapToGrid="0">
      <p:cViewPr varScale="1">
        <p:scale>
          <a:sx n="94" d="100"/>
          <a:sy n="94" d="100"/>
        </p:scale>
        <p:origin x="797" y="72"/>
      </p:cViewPr>
      <p:guideLst/>
    </p:cSldViewPr>
  </p:slideViewPr>
  <p:notesTextViewPr>
    <p:cViewPr>
      <p:scale>
        <a:sx n="1" d="1"/>
        <a:sy n="1" d="1"/>
      </p:scale>
      <p:origin x="0" y="0"/>
    </p:cViewPr>
  </p:notesTextViewPr>
  <p:notesViewPr>
    <p:cSldViewPr snapToGrid="0">
      <p:cViewPr varScale="1">
        <p:scale>
          <a:sx n="76" d="100"/>
          <a:sy n="76" d="100"/>
        </p:scale>
        <p:origin x="3461" y="8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62"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6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D2FDE0-054B-43A8-A4DC-52B16109CC9B}" type="datetimeFigureOut">
              <a:rPr lang="en-GB" smtClean="0"/>
              <a:t>28/06/2022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502129-A55B-4DE7-A836-342C26EB4C63}" type="slidenum">
              <a:rPr lang="en-GB" smtClean="0"/>
              <a:t>‹Nº›</a:t>
            </a:fld>
            <a:endParaRPr lang="en-GB"/>
          </a:p>
        </p:txBody>
      </p:sp>
    </p:spTree>
    <p:extLst>
      <p:ext uri="{BB962C8B-B14F-4D97-AF65-F5344CB8AC3E}">
        <p14:creationId xmlns:p14="http://schemas.microsoft.com/office/powerpoint/2010/main" val="368282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so.org/obp/ui/#iso:std:iso-iec:25010:ed-1:v1:e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kinesis-cem.com/pdf/ServQual.pdf" TargetMode="External"/><Relationship Id="rId5" Type="http://schemas.openxmlformats.org/officeDocument/2006/relationships/hyperlink" Target="https://en.wikipedia.org/wiki/SERVQUAL" TargetMode="External"/><Relationship Id="rId4" Type="http://schemas.openxmlformats.org/officeDocument/2006/relationships/hyperlink" Target="https://iso25000.com/index.php/en/iso-25000-standards/iso-250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algn="l" rtl="0"/>
            <a:r>
              <a:rPr lang="en-US" sz="2400" b="1" i="0" dirty="0">
                <a:solidFill>
                  <a:srgbClr val="282829"/>
                </a:solidFill>
                <a:effectLst/>
                <a:latin typeface="-apple-system"/>
              </a:rPr>
              <a:t>Cognitive Walkthrough</a:t>
            </a:r>
            <a:br>
              <a:rPr lang="en-US" sz="2400" b="0" i="0" dirty="0">
                <a:solidFill>
                  <a:srgbClr val="282829"/>
                </a:solidFill>
                <a:effectLst/>
                <a:latin typeface="-apple-system"/>
              </a:rPr>
            </a:br>
            <a:endParaRPr lang="en-US" sz="2400" b="0" i="0" dirty="0">
              <a:solidFill>
                <a:srgbClr val="282829"/>
              </a:solidFill>
              <a:effectLst/>
              <a:latin typeface="-apple-system"/>
            </a:endParaRPr>
          </a:p>
          <a:p>
            <a:pPr algn="l" rtl="0">
              <a:buFont typeface="Arial" panose="020B0604020202020204" pitchFamily="34" charset="0"/>
              <a:buChar char="•"/>
            </a:pPr>
            <a:r>
              <a:rPr lang="en-US" sz="2400" b="1" i="0" dirty="0">
                <a:solidFill>
                  <a:srgbClr val="282829"/>
                </a:solidFill>
                <a:effectLst/>
                <a:latin typeface="-apple-system"/>
              </a:rPr>
              <a:t>Who:</a:t>
            </a:r>
            <a:r>
              <a:rPr lang="en-US" sz="2400" b="0" i="0" dirty="0">
                <a:solidFill>
                  <a:srgbClr val="282829"/>
                </a:solidFill>
                <a:effectLst/>
                <a:latin typeface="-apple-system"/>
              </a:rPr>
              <a:t> new user</a:t>
            </a:r>
          </a:p>
          <a:p>
            <a:pPr algn="l" rtl="0">
              <a:buFont typeface="Arial" panose="020B0604020202020204" pitchFamily="34" charset="0"/>
              <a:buChar char="•"/>
            </a:pPr>
            <a:r>
              <a:rPr lang="en-US" sz="2400" b="1" i="0" dirty="0">
                <a:solidFill>
                  <a:srgbClr val="282829"/>
                </a:solidFill>
                <a:effectLst/>
                <a:latin typeface="-apple-system"/>
              </a:rPr>
              <a:t>What:</a:t>
            </a:r>
            <a:r>
              <a:rPr lang="en-US" sz="2400" b="0" i="0" dirty="0">
                <a:solidFill>
                  <a:srgbClr val="282829"/>
                </a:solidFill>
                <a:effectLst/>
                <a:latin typeface="-apple-system"/>
              </a:rPr>
              <a:t> performs list of specific tasks</a:t>
            </a:r>
          </a:p>
          <a:p>
            <a:pPr algn="l" rtl="0">
              <a:buFont typeface="Arial" panose="020B0604020202020204" pitchFamily="34" charset="0"/>
              <a:buChar char="•"/>
            </a:pPr>
            <a:r>
              <a:rPr lang="en-US" sz="2400" b="1" i="0" dirty="0">
                <a:solidFill>
                  <a:srgbClr val="282829"/>
                </a:solidFill>
                <a:effectLst/>
                <a:latin typeface="-apple-system"/>
              </a:rPr>
              <a:t>Why:</a:t>
            </a:r>
            <a:r>
              <a:rPr lang="en-US" sz="2400" b="0" i="0" dirty="0">
                <a:solidFill>
                  <a:srgbClr val="282829"/>
                </a:solidFill>
                <a:effectLst/>
                <a:latin typeface="-apple-system"/>
              </a:rPr>
              <a:t> to see if the tasks can be performed in the correct sequence of actions they were designed in</a:t>
            </a:r>
            <a:br>
              <a:rPr lang="en-US" sz="2400" b="0" i="0" dirty="0">
                <a:solidFill>
                  <a:srgbClr val="282829"/>
                </a:solidFill>
                <a:effectLst/>
                <a:latin typeface="-apple-system"/>
              </a:rPr>
            </a:br>
            <a:br>
              <a:rPr lang="en-US" sz="2400" b="0" i="0" dirty="0">
                <a:solidFill>
                  <a:srgbClr val="282829"/>
                </a:solidFill>
                <a:effectLst/>
                <a:latin typeface="-apple-system"/>
              </a:rPr>
            </a:br>
            <a:endParaRPr lang="en-US" sz="2400" b="0" i="0" dirty="0">
              <a:solidFill>
                <a:srgbClr val="282829"/>
              </a:solidFill>
              <a:effectLst/>
              <a:latin typeface="-apple-system"/>
            </a:endParaRPr>
          </a:p>
          <a:p>
            <a:pPr algn="l" rtl="0"/>
            <a:r>
              <a:rPr lang="en-US" sz="2400" b="1" i="0" dirty="0">
                <a:solidFill>
                  <a:srgbClr val="282829"/>
                </a:solidFill>
                <a:effectLst/>
                <a:latin typeface="-apple-system"/>
              </a:rPr>
              <a:t>Heuristic Evaluation</a:t>
            </a:r>
            <a:br>
              <a:rPr lang="en-US" sz="2400" b="0" i="0" dirty="0">
                <a:solidFill>
                  <a:srgbClr val="282829"/>
                </a:solidFill>
                <a:effectLst/>
                <a:latin typeface="-apple-system"/>
              </a:rPr>
            </a:br>
            <a:endParaRPr lang="en-US" sz="2400" b="0" i="0" dirty="0">
              <a:solidFill>
                <a:srgbClr val="282829"/>
              </a:solidFill>
              <a:effectLst/>
              <a:latin typeface="-apple-system"/>
            </a:endParaRPr>
          </a:p>
          <a:p>
            <a:pPr algn="l" rtl="0">
              <a:buFont typeface="Arial" panose="020B0604020202020204" pitchFamily="34" charset="0"/>
              <a:buChar char="•"/>
            </a:pPr>
            <a:r>
              <a:rPr lang="en-US" sz="2400" b="1" i="0" dirty="0">
                <a:solidFill>
                  <a:srgbClr val="282829"/>
                </a:solidFill>
                <a:effectLst/>
                <a:latin typeface="-apple-system"/>
              </a:rPr>
              <a:t>Who:</a:t>
            </a:r>
            <a:r>
              <a:rPr lang="en-US" sz="2400" b="0" i="0" dirty="0">
                <a:solidFill>
                  <a:srgbClr val="282829"/>
                </a:solidFill>
                <a:effectLst/>
                <a:latin typeface="-apple-system"/>
              </a:rPr>
              <a:t> system specialist (preferably)</a:t>
            </a:r>
          </a:p>
          <a:p>
            <a:pPr algn="l" rtl="0">
              <a:buFont typeface="Arial" panose="020B0604020202020204" pitchFamily="34" charset="0"/>
              <a:buChar char="•"/>
            </a:pPr>
            <a:r>
              <a:rPr lang="en-US" sz="2400" b="1" i="0" dirty="0">
                <a:solidFill>
                  <a:srgbClr val="282829"/>
                </a:solidFill>
                <a:effectLst/>
                <a:latin typeface="-apple-system"/>
              </a:rPr>
              <a:t>What:</a:t>
            </a:r>
            <a:r>
              <a:rPr lang="en-US" sz="2400" b="0" i="0" dirty="0">
                <a:solidFill>
                  <a:srgbClr val="282829"/>
                </a:solidFill>
                <a:effectLst/>
                <a:latin typeface="-apple-system"/>
              </a:rPr>
              <a:t> examines if the system in question abides by recognized usability principles</a:t>
            </a:r>
          </a:p>
          <a:p>
            <a:pPr algn="l" rtl="0">
              <a:buFont typeface="Arial" panose="020B0604020202020204" pitchFamily="34" charset="0"/>
              <a:buChar char="•"/>
            </a:pPr>
            <a:r>
              <a:rPr lang="en-US" sz="2400" b="1" i="0" dirty="0">
                <a:solidFill>
                  <a:srgbClr val="282829"/>
                </a:solidFill>
                <a:effectLst/>
                <a:latin typeface="-apple-system"/>
              </a:rPr>
              <a:t>Why:</a:t>
            </a:r>
            <a:r>
              <a:rPr lang="en-US" sz="2400" b="0" i="0" dirty="0">
                <a:solidFill>
                  <a:srgbClr val="282829"/>
                </a:solidFill>
                <a:effectLst/>
                <a:latin typeface="-apple-system"/>
              </a:rPr>
              <a:t> to see if the system can comfortably be used based on prior experience in similar systems</a:t>
            </a:r>
            <a:br>
              <a:rPr lang="en-US" sz="2400" b="0" i="0" dirty="0">
                <a:solidFill>
                  <a:srgbClr val="282829"/>
                </a:solidFill>
                <a:effectLst/>
                <a:latin typeface="-apple-system"/>
              </a:rPr>
            </a:br>
            <a:br>
              <a:rPr lang="en-US" sz="2400" b="0" i="0" dirty="0">
                <a:solidFill>
                  <a:srgbClr val="282829"/>
                </a:solidFill>
                <a:effectLst/>
                <a:latin typeface="-apple-system"/>
              </a:rPr>
            </a:br>
            <a:endParaRPr lang="en-US" sz="2400" b="0" i="0" dirty="0">
              <a:solidFill>
                <a:srgbClr val="282829"/>
              </a:solidFill>
              <a:effectLst/>
              <a:latin typeface="-apple-system"/>
            </a:endParaRPr>
          </a:p>
          <a:p>
            <a:pPr algn="l" rtl="0"/>
            <a:r>
              <a:rPr lang="en-US" sz="2400" b="1" i="0" dirty="0">
                <a:solidFill>
                  <a:srgbClr val="282829"/>
                </a:solidFill>
                <a:effectLst/>
                <a:latin typeface="-apple-system"/>
              </a:rPr>
              <a:t>Usability Testing</a:t>
            </a:r>
            <a:br>
              <a:rPr lang="en-US" sz="2400" b="0" i="0" dirty="0">
                <a:solidFill>
                  <a:srgbClr val="282829"/>
                </a:solidFill>
                <a:effectLst/>
                <a:latin typeface="-apple-system"/>
              </a:rPr>
            </a:br>
            <a:endParaRPr lang="en-US" sz="2400" b="0" i="0" dirty="0">
              <a:solidFill>
                <a:srgbClr val="282829"/>
              </a:solidFill>
              <a:effectLst/>
              <a:latin typeface="-apple-system"/>
            </a:endParaRPr>
          </a:p>
          <a:p>
            <a:pPr algn="l" rtl="0">
              <a:buFont typeface="Arial" panose="020B0604020202020204" pitchFamily="34" charset="0"/>
              <a:buChar char="•"/>
            </a:pPr>
            <a:r>
              <a:rPr lang="en-US" sz="2400" b="1" i="0" dirty="0">
                <a:solidFill>
                  <a:srgbClr val="282829"/>
                </a:solidFill>
                <a:effectLst/>
                <a:latin typeface="-apple-system"/>
              </a:rPr>
              <a:t>Who:</a:t>
            </a:r>
            <a:r>
              <a:rPr lang="en-US" sz="2400" b="0" i="0" dirty="0">
                <a:solidFill>
                  <a:srgbClr val="282829"/>
                </a:solidFill>
                <a:effectLst/>
                <a:latin typeface="-apple-system"/>
              </a:rPr>
              <a:t> end-user</a:t>
            </a:r>
          </a:p>
          <a:p>
            <a:pPr algn="l" rtl="0">
              <a:buFont typeface="Arial" panose="020B0604020202020204" pitchFamily="34" charset="0"/>
              <a:buChar char="•"/>
            </a:pPr>
            <a:r>
              <a:rPr lang="en-US" sz="2400" b="1" i="0" dirty="0">
                <a:solidFill>
                  <a:srgbClr val="282829"/>
                </a:solidFill>
                <a:effectLst/>
                <a:latin typeface="-apple-system"/>
              </a:rPr>
              <a:t>What:</a:t>
            </a:r>
            <a:r>
              <a:rPr lang="en-US" sz="2400" b="0" i="0" dirty="0">
                <a:solidFill>
                  <a:srgbClr val="282829"/>
                </a:solidFill>
                <a:effectLst/>
                <a:latin typeface="-apple-system"/>
              </a:rPr>
              <a:t> uses the system for its intended purpose, as if he/she would be in a realistic situation at home/work/etc.</a:t>
            </a:r>
          </a:p>
          <a:p>
            <a:pPr algn="l" rtl="0">
              <a:buFont typeface="Arial" panose="020B0604020202020204" pitchFamily="34" charset="0"/>
              <a:buChar char="•"/>
            </a:pPr>
            <a:r>
              <a:rPr lang="en-US" sz="2400" b="1" i="0" dirty="0">
                <a:solidFill>
                  <a:srgbClr val="282829"/>
                </a:solidFill>
                <a:effectLst/>
                <a:latin typeface="-apple-system"/>
              </a:rPr>
              <a:t>Why:</a:t>
            </a:r>
            <a:r>
              <a:rPr lang="en-US" sz="2400" b="0" i="0" dirty="0">
                <a:solidFill>
                  <a:srgbClr val="282829"/>
                </a:solidFill>
                <a:effectLst/>
                <a:latin typeface="-apple-system"/>
              </a:rPr>
              <a:t> to give direct input on how real users use the system</a:t>
            </a:r>
          </a:p>
        </p:txBody>
      </p:sp>
    </p:spTree>
    <p:extLst>
      <p:ext uri="{BB962C8B-B14F-4D97-AF65-F5344CB8AC3E}">
        <p14:creationId xmlns:p14="http://schemas.microsoft.com/office/powerpoint/2010/main" val="146705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 name="Google Shape;4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7008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97425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3683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00204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83747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99266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30074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742950" lvl="1" indent="-285750" algn="just">
              <a:spcBef>
                <a:spcPts val="600"/>
              </a:spcBef>
              <a:spcAft>
                <a:spcPts val="600"/>
              </a:spcAft>
              <a:buFont typeface="+mj-lt"/>
              <a:buAutoNum type="arabicPeriod"/>
              <a:tabLst>
                <a:tab pos="180340" algn="l"/>
                <a:tab pos="540385" algn="l"/>
                <a:tab pos="900430" algn="l"/>
                <a:tab pos="1260475" algn="l"/>
              </a:tabLst>
            </a:pPr>
            <a:r>
              <a:rPr lang="en-GB" sz="1800" dirty="0">
                <a:effectLst/>
                <a:latin typeface="Barlow" panose="00000500000000000000" pitchFamily="2" charset="0"/>
                <a:ea typeface="Barlow" panose="00000500000000000000" pitchFamily="2" charset="0"/>
                <a:cs typeface="Barlow" panose="00000500000000000000" pitchFamily="2" charset="0"/>
              </a:rPr>
              <a:t>INTERLINK decreases the PA’s administrative and management costs;</a:t>
            </a:r>
            <a:endParaRPr lang="es-ES" sz="1800"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mj-lt"/>
              <a:buAutoNum type="arabicPeriod"/>
              <a:tabLst>
                <a:tab pos="180340" algn="l"/>
                <a:tab pos="540385" algn="l"/>
                <a:tab pos="900430" algn="l"/>
                <a:tab pos="1260475" algn="l"/>
              </a:tabLst>
            </a:pPr>
            <a:r>
              <a:rPr lang="en-GB" sz="1800" dirty="0">
                <a:effectLst/>
                <a:latin typeface="Barlow" panose="00000500000000000000" pitchFamily="2" charset="0"/>
                <a:ea typeface="Barlow" panose="00000500000000000000" pitchFamily="2" charset="0"/>
                <a:cs typeface="Barlow" panose="00000500000000000000" pitchFamily="2" charset="0"/>
              </a:rPr>
              <a:t>INTERLINK increases the number and quality of co-produced initiatives;</a:t>
            </a:r>
            <a:endParaRPr lang="es-ES" sz="1800"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mj-lt"/>
              <a:buAutoNum type="arabicPeriod"/>
              <a:tabLst>
                <a:tab pos="180340" algn="l"/>
                <a:tab pos="540385" algn="l"/>
                <a:tab pos="900430" algn="l"/>
                <a:tab pos="1260475" algn="l"/>
              </a:tabLst>
            </a:pPr>
            <a:r>
              <a:rPr lang="en-GB" sz="1800" dirty="0">
                <a:effectLst/>
                <a:latin typeface="Barlow" panose="00000500000000000000" pitchFamily="2" charset="0"/>
                <a:ea typeface="Barlow" panose="00000500000000000000" pitchFamily="2" charset="0"/>
                <a:cs typeface="Barlow" panose="00000500000000000000" pitchFamily="2" charset="0"/>
              </a:rPr>
              <a:t>INTERLINK increases the participation of citizens and private entities in the customization and co-delivery of services.</a:t>
            </a:r>
            <a:endParaRPr lang="es-ES" sz="1800" dirty="0">
              <a:effectLst/>
              <a:latin typeface="Barlow" panose="00000500000000000000" pitchFamily="2" charset="0"/>
              <a:ea typeface="Barlow" panose="00000500000000000000" pitchFamily="2" charset="0"/>
              <a:cs typeface="Barlow" panose="00000500000000000000" pitchFamily="2" charset="0"/>
            </a:endParaRPr>
          </a:p>
          <a:p>
            <a:endParaRPr lang="es-ES" dirty="0"/>
          </a:p>
        </p:txBody>
      </p:sp>
    </p:spTree>
    <p:extLst>
      <p:ext uri="{BB962C8B-B14F-4D97-AF65-F5344CB8AC3E}">
        <p14:creationId xmlns:p14="http://schemas.microsoft.com/office/powerpoint/2010/main" val="203044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GB" sz="1800" b="1" dirty="0">
                <a:effectLst/>
                <a:latin typeface="Barlow" panose="00000500000000000000" pitchFamily="2" charset="0"/>
                <a:ea typeface="Barlow" panose="00000500000000000000" pitchFamily="2" charset="0"/>
                <a:cs typeface="Barlow" panose="00000500000000000000" pitchFamily="2" charset="0"/>
              </a:rPr>
              <a:t>Product quality</a:t>
            </a:r>
            <a:r>
              <a:rPr lang="en-GB" sz="1800" dirty="0">
                <a:effectLst/>
                <a:latin typeface="Barlow" panose="00000500000000000000" pitchFamily="2" charset="0"/>
                <a:ea typeface="Barlow" panose="00000500000000000000" pitchFamily="2" charset="0"/>
                <a:cs typeface="Barlow" panose="00000500000000000000" pitchFamily="2" charset="0"/>
              </a:rPr>
              <a:t>: based on </a:t>
            </a:r>
            <a:r>
              <a:rPr lang="en-GB" sz="1800"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3"/>
              </a:rPr>
              <a:t>ISO/IEC 25010:2011</a:t>
            </a:r>
            <a:r>
              <a:rPr lang="en-GB" sz="1800" dirty="0">
                <a:effectLst/>
                <a:latin typeface="Barlow" panose="00000500000000000000" pitchFamily="2" charset="0"/>
                <a:ea typeface="Barlow" panose="00000500000000000000" pitchFamily="2" charset="0"/>
                <a:cs typeface="Barlow" panose="00000500000000000000" pitchFamily="2" charset="0"/>
              </a:rPr>
              <a:t> [16] quality model, it indicates the degree to which a particular service or product conforms to its specification</a:t>
            </a:r>
          </a:p>
          <a:p>
            <a:r>
              <a:rPr lang="en-GB" sz="1800" b="1" dirty="0">
                <a:effectLst/>
                <a:latin typeface="Barlow" panose="00000500000000000000" pitchFamily="2" charset="0"/>
                <a:ea typeface="Barlow" panose="00000500000000000000" pitchFamily="2" charset="0"/>
                <a:cs typeface="Barlow" panose="00000500000000000000" pitchFamily="2" charset="0"/>
              </a:rPr>
              <a:t>User-based quality</a:t>
            </a:r>
            <a:r>
              <a:rPr lang="en-GB" sz="1800" dirty="0">
                <a:effectLst/>
                <a:latin typeface="Barlow" panose="00000500000000000000" pitchFamily="2" charset="0"/>
                <a:ea typeface="Barlow" panose="00000500000000000000" pitchFamily="2" charset="0"/>
                <a:cs typeface="Barlow" panose="00000500000000000000" pitchFamily="2" charset="0"/>
              </a:rPr>
              <a:t>: based again on </a:t>
            </a:r>
            <a:r>
              <a:rPr lang="en-GB" sz="1800"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3"/>
              </a:rPr>
              <a:t>ISO/IEC 25010:2011</a:t>
            </a:r>
            <a:r>
              <a:rPr lang="en-GB" sz="1800" dirty="0">
                <a:effectLst/>
                <a:latin typeface="Barlow" panose="00000500000000000000" pitchFamily="2" charset="0"/>
                <a:ea typeface="Barlow" panose="00000500000000000000" pitchFamily="2" charset="0"/>
                <a:cs typeface="Barlow" panose="00000500000000000000" pitchFamily="2" charset="0"/>
              </a:rPr>
              <a:t> [16] quality model, it means that the attributes of a product meet the customer’s requirements </a:t>
            </a:r>
          </a:p>
          <a:p>
            <a:r>
              <a:rPr lang="en-GB" sz="1800" b="1" dirty="0">
                <a:effectLst/>
                <a:latin typeface="Barlow" panose="00000500000000000000" pitchFamily="2" charset="0"/>
                <a:ea typeface="Barlow" panose="00000500000000000000" pitchFamily="2" charset="0"/>
                <a:cs typeface="Barlow" panose="00000500000000000000" pitchFamily="2" charset="0"/>
              </a:rPr>
              <a:t>Value-based quality</a:t>
            </a:r>
            <a:r>
              <a:rPr lang="en-GB" sz="1800" dirty="0">
                <a:effectLst/>
                <a:latin typeface="Barlow" panose="00000500000000000000" pitchFamily="2" charset="0"/>
                <a:ea typeface="Barlow" panose="00000500000000000000" pitchFamily="2" charset="0"/>
                <a:cs typeface="Barlow" panose="00000500000000000000" pitchFamily="2" charset="0"/>
              </a:rPr>
              <a:t>: quality as services being in line with requirements of public services (e.g. legal treatment) and broader societal notions (e.g. democratic values). </a:t>
            </a:r>
          </a:p>
          <a:p>
            <a:endParaRPr lang="en-GB" sz="1800" dirty="0">
              <a:effectLst/>
              <a:latin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200" dirty="0">
                <a:effectLst/>
                <a:latin typeface="Barlow" panose="00000500000000000000" pitchFamily="2" charset="0"/>
                <a:ea typeface="Barlow" panose="00000500000000000000" pitchFamily="2" charset="0"/>
                <a:cs typeface="Barlow" panose="00000500000000000000" pitchFamily="2" charset="0"/>
              </a:rPr>
              <a:t>We </a:t>
            </a:r>
            <a:r>
              <a:rPr lang="en-GB" sz="1200" b="1" dirty="0">
                <a:effectLst/>
                <a:latin typeface="Barlow" panose="00000500000000000000" pitchFamily="2" charset="0"/>
                <a:ea typeface="Barlow" panose="00000500000000000000" pitchFamily="2" charset="0"/>
                <a:cs typeface="Barlow" panose="00000500000000000000" pitchFamily="2" charset="0"/>
              </a:rPr>
              <a:t>propose to measure quality through three dimensions</a:t>
            </a:r>
            <a:r>
              <a:rPr lang="en-GB" sz="1200" dirty="0">
                <a:effectLst/>
                <a:latin typeface="Barlow" panose="00000500000000000000" pitchFamily="2" charset="0"/>
                <a:ea typeface="Barlow" panose="00000500000000000000" pitchFamily="2" charset="0"/>
                <a:cs typeface="Barlow" panose="00000500000000000000" pitchFamily="2" charset="0"/>
              </a:rPr>
              <a:t>, as shown in Figure 24:</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marL="342900" lvl="0" indent="-342900" algn="just">
              <a:spcBef>
                <a:spcPts val="600"/>
              </a:spcBef>
              <a:spcAft>
                <a:spcPts val="600"/>
              </a:spcAft>
              <a:buFont typeface="Symbol" panose="05050102010706020507" pitchFamily="18" charset="2"/>
              <a:buChar char=""/>
              <a:tabLst>
                <a:tab pos="180340" algn="l"/>
                <a:tab pos="540385" algn="l"/>
                <a:tab pos="900430" algn="l"/>
                <a:tab pos="1260475" algn="l"/>
                <a:tab pos="270510" algn="l"/>
                <a:tab pos="540385" algn="l"/>
                <a:tab pos="900430"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Product quality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based on </a:t>
            </a:r>
            <a:r>
              <a:rPr lang="en-GB" sz="1200" u="none" strike="noStrike"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3"/>
              </a:rPr>
              <a:t>ISO/IEC 25010:2011</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[16] quality model, it indicates the degree to which a particular service or product conforms to its specification. The quality model determines which quality characteristics will be taken into account when evaluating the properties of a computer system or software product. The quality of a system is the degree to which the system satisfies the stated and implied needs of its various stakeholders, and thus provides value. Those stakeholders' needs (functionality, performance, security, maintainability, etc.) are precisely what is represented in the quality model, which categorizes the product quality into characteristics and sub-characteristics. The product quality model defined in </a:t>
            </a:r>
            <a:r>
              <a:rPr lang="en-GB" sz="1200" u="none" strike="noStrike"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4"/>
              </a:rPr>
              <a:t>ISO/IEC 25010</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[17] comprises the eight quality characteristics shown in Figure 25. </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algn="ctr">
              <a:spcBef>
                <a:spcPts val="600"/>
              </a:spcBef>
              <a:spcAft>
                <a:spcPts val="600"/>
              </a:spcAft>
              <a:tabLst>
                <a:tab pos="180340" algn="l"/>
                <a:tab pos="540385" algn="l"/>
                <a:tab pos="900430" algn="l"/>
                <a:tab pos="1260475" algn="l"/>
              </a:tabLst>
            </a:pPr>
            <a:r>
              <a:rPr lang="en-GB" sz="900" b="1" i="1" dirty="0">
                <a:solidFill>
                  <a:srgbClr val="2689CA"/>
                </a:solidFill>
                <a:effectLst/>
                <a:latin typeface="Barlow" panose="00000500000000000000" pitchFamily="2" charset="0"/>
                <a:ea typeface="Barlow" panose="00000500000000000000" pitchFamily="2" charset="0"/>
                <a:cs typeface="Barlow" panose="00000500000000000000" pitchFamily="2" charset="0"/>
              </a:rPr>
              <a:t>Figure 25. Product quality characteristics of ISO/IEC 25010.</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ctr">
              <a:spcBef>
                <a:spcPts val="600"/>
              </a:spcBef>
              <a:spcAft>
                <a:spcPts val="600"/>
              </a:spcAft>
              <a:tabLst>
                <a:tab pos="180340" algn="l"/>
                <a:tab pos="540385" algn="l"/>
                <a:tab pos="900430" algn="l"/>
                <a:tab pos="1260475" algn="l"/>
              </a:tabLst>
            </a:pPr>
            <a:r>
              <a:rPr lang="en-GB" sz="900" b="1" i="1" dirty="0">
                <a:solidFill>
                  <a:srgbClr val="2689CA"/>
                </a:solidFill>
                <a:effectLst/>
                <a:latin typeface="Barlow" panose="00000500000000000000" pitchFamily="2" charset="0"/>
                <a:ea typeface="Barlow" panose="00000500000000000000" pitchFamily="2" charset="0"/>
                <a:cs typeface="Barlow" panose="00000500000000000000" pitchFamily="2" charset="0"/>
              </a:rPr>
              <a:t> </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ctr">
              <a:spcBef>
                <a:spcPts val="600"/>
              </a:spcBef>
              <a:spcAft>
                <a:spcPts val="600"/>
              </a:spcAft>
              <a:tabLst>
                <a:tab pos="180340" algn="l"/>
                <a:tab pos="540385" algn="l"/>
                <a:tab pos="900430" algn="l"/>
                <a:tab pos="1260475" algn="l"/>
              </a:tabLst>
            </a:pPr>
            <a:r>
              <a:rPr lang="en-GB" sz="900" b="1" i="1" dirty="0">
                <a:solidFill>
                  <a:srgbClr val="2689CA"/>
                </a:solidFill>
                <a:effectLst/>
                <a:latin typeface="Barlow" panose="00000500000000000000" pitchFamily="2" charset="0"/>
                <a:ea typeface="Barlow" panose="00000500000000000000" pitchFamily="2" charset="0"/>
                <a:cs typeface="Barlow" panose="00000500000000000000" pitchFamily="2" charset="0"/>
              </a:rPr>
              <a:t> </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marL="342900" lvl="0" indent="-342900" algn="just">
              <a:spcBef>
                <a:spcPts val="600"/>
              </a:spcBef>
              <a:spcAft>
                <a:spcPts val="600"/>
              </a:spcAft>
              <a:buFont typeface="Symbol" panose="05050102010706020507" pitchFamily="18" charset="2"/>
              <a:buChar char=""/>
              <a:tabLst>
                <a:tab pos="180340" algn="l"/>
                <a:tab pos="540385" algn="l"/>
                <a:tab pos="900430" algn="l"/>
                <a:tab pos="1260475" algn="l"/>
                <a:tab pos="270510" algn="l"/>
                <a:tab pos="540385" algn="l"/>
                <a:tab pos="900430"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User-based quality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based again on </a:t>
            </a:r>
            <a:r>
              <a:rPr lang="en-GB" sz="1200" u="none" strike="noStrike"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3"/>
              </a:rPr>
              <a:t>ISO/IEC 25010:2011</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[16] quality model, it means that the attributes of a product meet the customer’s requirements (in the public sector this is very important due to the need for public accountability). The “quality in use” model is composed of five characteristics as shown in Table 34 (some of which are further subdivided into sub characteristics) that relate to the outcome of interaction when a product is used in a particular context of use. </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Effectiveness</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accuracy and completeness with which users achieve specified goals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Efficiency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resources expended in relation to the accuracy and completeness with which users achieve goals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Satisfaction</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degree to which user needs are satisfied when a product or system is used in a specified context of use</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solidFill>
                  <a:srgbClr val="000000"/>
                </a:solidFill>
                <a:effectLst/>
                <a:latin typeface="Barlow" panose="00000500000000000000" pitchFamily="2" charset="0"/>
                <a:ea typeface="Times New Roman" panose="02020603050405020304" pitchFamily="18" charset="0"/>
                <a:cs typeface="Times New Roman" panose="02020603050405020304" pitchFamily="18" charset="0"/>
              </a:rPr>
              <a:t>Freedom from risk: </a:t>
            </a:r>
            <a:r>
              <a:rPr lang="en-GB" sz="1200" u="none" strike="noStrike" dirty="0">
                <a:solidFill>
                  <a:srgbClr val="000000"/>
                </a:solidFill>
                <a:effectLst/>
                <a:latin typeface="Barlow" panose="00000500000000000000" pitchFamily="2" charset="0"/>
                <a:ea typeface="Times New Roman" panose="02020603050405020304" pitchFamily="18" charset="0"/>
                <a:cs typeface="Times New Roman" panose="02020603050405020304" pitchFamily="18" charset="0"/>
              </a:rPr>
              <a:t>degree to which a product or system mitigates the potential risk to economic </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status</a:t>
            </a:r>
            <a:r>
              <a:rPr lang="en-GB" sz="1200" u="none" strike="noStrike" dirty="0">
                <a:solidFill>
                  <a:srgbClr val="000000"/>
                </a:solidFill>
                <a:effectLst/>
                <a:latin typeface="Barlow" panose="00000500000000000000" pitchFamily="2" charset="0"/>
                <a:ea typeface="Times New Roman" panose="02020603050405020304" pitchFamily="18" charset="0"/>
                <a:cs typeface="Times New Roman" panose="02020603050405020304" pitchFamily="18" charset="0"/>
              </a:rPr>
              <a:t>, human life, health, or the environment</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solidFill>
                  <a:srgbClr val="000000"/>
                </a:solidFill>
                <a:effectLst/>
                <a:latin typeface="Barlow" panose="00000500000000000000" pitchFamily="2" charset="0"/>
                <a:ea typeface="Times New Roman" panose="02020603050405020304" pitchFamily="18" charset="0"/>
                <a:cs typeface="Times New Roman" panose="02020603050405020304" pitchFamily="18" charset="0"/>
              </a:rPr>
              <a:t>Context coverage: </a:t>
            </a:r>
            <a:r>
              <a:rPr lang="en-GB" sz="1200" u="none" strike="noStrike" dirty="0">
                <a:solidFill>
                  <a:srgbClr val="000000"/>
                </a:solidFill>
                <a:effectLst/>
                <a:latin typeface="Barlow" panose="00000500000000000000" pitchFamily="2" charset="0"/>
                <a:ea typeface="Times New Roman" panose="02020603050405020304" pitchFamily="18" charset="0"/>
                <a:cs typeface="Times New Roman" panose="02020603050405020304" pitchFamily="18" charset="0"/>
              </a:rPr>
              <a:t>degree to which a product or system can be used with effectiveness, efficiency, </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freedom</a:t>
            </a:r>
            <a:r>
              <a:rPr lang="en-GB" sz="1200" u="none" strike="noStrike" dirty="0">
                <a:solidFill>
                  <a:srgbClr val="000000"/>
                </a:solidFill>
                <a:effectLst/>
                <a:latin typeface="Barlow" panose="00000500000000000000" pitchFamily="2" charset="0"/>
                <a:ea typeface="Times New Roman" panose="02020603050405020304" pitchFamily="18" charset="0"/>
                <a:cs typeface="Times New Roman" panose="02020603050405020304" pitchFamily="18" charset="0"/>
              </a:rPr>
              <a:t> from risk and satisfaction in both specified contexts of use and in contexts beyond those initially explicitly identified</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228600" algn="just">
              <a:spcBef>
                <a:spcPts val="600"/>
              </a:spcBef>
              <a:spcAft>
                <a:spcPts val="600"/>
              </a:spcAft>
              <a:tabLst>
                <a:tab pos="180340" algn="l"/>
                <a:tab pos="540385" algn="l"/>
                <a:tab pos="900430" algn="l"/>
                <a:tab pos="1260475" algn="l"/>
                <a:tab pos="270510" algn="l"/>
                <a:tab pos="540385" algn="l"/>
                <a:tab pos="900430" algn="l"/>
                <a:tab pos="1260475" algn="l"/>
              </a:tabLst>
            </a:pPr>
            <a:r>
              <a:rPr lang="en-GB" sz="1200" dirty="0">
                <a:effectLst/>
                <a:latin typeface="Barlow" panose="00000500000000000000" pitchFamily="2" charset="0"/>
                <a:ea typeface="Barlow" panose="00000500000000000000" pitchFamily="2" charset="0"/>
                <a:cs typeface="Barlow" panose="00000500000000000000" pitchFamily="2" charset="0"/>
              </a:rPr>
              <a:t>This system model is applicable to the complete human-computer system, including both computer systems in use and software products in use. Note that Usability is defined as a subset of quality in use consisting of effectiveness, efficiency, and satisfaction. Usability can either be specified or measured as a product quality characteristic in terms of its sub-characteristics or specified or measured directly by measures that are a subset of quality in use. Besides, we have integrated quality in use from </a:t>
            </a:r>
            <a:r>
              <a:rPr lang="en-GB" sz="1200"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3"/>
              </a:rPr>
              <a:t>ISO/IEC 25010:2011</a:t>
            </a:r>
            <a:r>
              <a:rPr lang="en-GB" sz="1200" dirty="0">
                <a:effectLst/>
                <a:latin typeface="Barlow" panose="00000500000000000000" pitchFamily="2" charset="0"/>
                <a:ea typeface="Barlow" panose="00000500000000000000" pitchFamily="2" charset="0"/>
                <a:cs typeface="Barlow" panose="00000500000000000000" pitchFamily="2" charset="0"/>
              </a:rPr>
              <a:t> [16] with </a:t>
            </a:r>
            <a:r>
              <a:rPr lang="en-GB" sz="1200"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5"/>
              </a:rPr>
              <a:t>SERVQUAL</a:t>
            </a:r>
            <a:r>
              <a:rPr lang="en-GB" sz="1200" dirty="0">
                <a:effectLst/>
                <a:latin typeface="Barlow" panose="00000500000000000000" pitchFamily="2" charset="0"/>
                <a:ea typeface="Barlow" panose="00000500000000000000" pitchFamily="2" charset="0"/>
                <a:cs typeface="Barlow" panose="00000500000000000000" pitchFamily="2" charset="0"/>
              </a:rPr>
              <a:t>[18], an approach for measuring </a:t>
            </a:r>
            <a:r>
              <a:rPr lang="en-GB" sz="1100" dirty="0">
                <a:effectLst/>
                <a:latin typeface="Barlow" panose="00000500000000000000" pitchFamily="2" charset="0"/>
                <a:ea typeface="Arial" panose="020B0604020202020204" pitchFamily="34" charset="0"/>
                <a:cs typeface="Arial" panose="020B0604020202020204" pitchFamily="34" charset="0"/>
              </a:rPr>
              <a:t>customers’ subjective assessment of  service quality</a:t>
            </a:r>
            <a:r>
              <a:rPr lang="en-GB" sz="1200" dirty="0">
                <a:effectLst/>
                <a:latin typeface="Barlow" panose="00000500000000000000" pitchFamily="2" charset="0"/>
                <a:ea typeface="Barlow" panose="00000500000000000000" pitchFamily="2" charset="0"/>
                <a:cs typeface="Barlow" panose="00000500000000000000" pitchFamily="2" charset="0"/>
              </a:rPr>
              <a:t>. Through a survey, </a:t>
            </a:r>
            <a:r>
              <a:rPr lang="en-GB" sz="1200" dirty="0">
                <a:solidFill>
                  <a:srgbClr val="1155CC"/>
                </a:solidFill>
                <a:effectLst/>
                <a:latin typeface="Barlow" panose="00000500000000000000" pitchFamily="2" charset="0"/>
                <a:ea typeface="Barlow" panose="00000500000000000000" pitchFamily="2" charset="0"/>
                <a:cs typeface="Barlow" panose="00000500000000000000" pitchFamily="2" charset="0"/>
                <a:hlinkClick r:id="rId6"/>
              </a:rPr>
              <a:t>as this example</a:t>
            </a:r>
            <a:r>
              <a:rPr lang="en-GB" sz="1200" u="sng" dirty="0">
                <a:solidFill>
                  <a:srgbClr val="1155CC"/>
                </a:solidFill>
                <a:effectLst/>
                <a:latin typeface="Barlow" panose="00000500000000000000" pitchFamily="2" charset="0"/>
                <a:ea typeface="Barlow" panose="00000500000000000000" pitchFamily="2" charset="0"/>
                <a:cs typeface="Barlow" panose="00000500000000000000" pitchFamily="2" charset="0"/>
              </a:rPr>
              <a:t> </a:t>
            </a:r>
            <a:r>
              <a:rPr lang="en-GB" sz="1200" dirty="0">
                <a:effectLst/>
                <a:latin typeface="Barlow" panose="00000500000000000000" pitchFamily="2" charset="0"/>
                <a:ea typeface="Barlow" panose="00000500000000000000" pitchFamily="2" charset="0"/>
                <a:cs typeface="Barlow" panose="00000500000000000000" pitchFamily="2" charset="0"/>
              </a:rPr>
              <a:t>[19], you ask your customers to rate the </a:t>
            </a:r>
            <a:r>
              <a:rPr lang="en-GB" sz="1200" b="1" dirty="0">
                <a:effectLst/>
                <a:latin typeface="Barlow" panose="00000500000000000000" pitchFamily="2" charset="0"/>
                <a:ea typeface="Barlow" panose="00000500000000000000" pitchFamily="2" charset="0"/>
                <a:cs typeface="Barlow" panose="00000500000000000000" pitchFamily="2" charset="0"/>
              </a:rPr>
              <a:t>delivered service compared to their expectations</a:t>
            </a:r>
            <a:r>
              <a:rPr lang="en-GB" sz="1200" dirty="0">
                <a:effectLst/>
                <a:latin typeface="Barlow" panose="00000500000000000000" pitchFamily="2" charset="0"/>
                <a:ea typeface="Barlow" panose="00000500000000000000" pitchFamily="2" charset="0"/>
                <a:cs typeface="Barlow" panose="00000500000000000000" pitchFamily="2" charset="0"/>
              </a:rPr>
              <a:t>. Its questions cover what SERVQUAL claims are the five elements of service quality, termed by the acronym </a:t>
            </a:r>
            <a:r>
              <a:rPr lang="en-GB" sz="1200" b="1" dirty="0">
                <a:effectLst/>
                <a:latin typeface="Barlow" panose="00000500000000000000" pitchFamily="2" charset="0"/>
                <a:ea typeface="Barlow" panose="00000500000000000000" pitchFamily="2" charset="0"/>
                <a:cs typeface="Barlow" panose="00000500000000000000" pitchFamily="2" charset="0"/>
              </a:rPr>
              <a:t>RATER</a:t>
            </a:r>
            <a:r>
              <a:rPr lang="en-GB" sz="1200" dirty="0">
                <a:effectLst/>
                <a:latin typeface="Barlow" panose="00000500000000000000" pitchFamily="2" charset="0"/>
                <a:ea typeface="Barlow" panose="00000500000000000000" pitchFamily="2" charset="0"/>
                <a:cs typeface="Barlow" panose="00000500000000000000" pitchFamily="2" charset="0"/>
              </a:rPr>
              <a:t>. These five SERVQUAL dimensions are used to measure the gap between customers’ expectations for excellence and their perception of the actual service delivered. The SERVQUAL instrument, when applied over time, can help you understand both customer expectations, perceptions of specific services, and areas of needed quality improvements:</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Reliability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The ability to deliver the promised service in a consistent and accurate manner.</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Assurance</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The knowledge level and politeness of the public service stakeholders and to what extent they create trust and confidence.</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Tangibles</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The appearance of e.g. the building, website, equipment and employees.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Empathy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To what extent the employees care and give individual attention.</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Responsiveness</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How willing the employees are to offer a speedy service.</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342900" lvl="0" indent="-342900" algn="just">
              <a:spcBef>
                <a:spcPts val="600"/>
              </a:spcBef>
              <a:spcAft>
                <a:spcPts val="600"/>
              </a:spcAft>
              <a:buFont typeface="Symbol" panose="05050102010706020507" pitchFamily="18" charset="2"/>
              <a:buChar char=""/>
              <a:tabLst>
                <a:tab pos="180340" algn="l"/>
                <a:tab pos="540385" algn="l"/>
                <a:tab pos="900430" algn="l"/>
                <a:tab pos="1260475" algn="l"/>
                <a:tab pos="270510" algn="l"/>
                <a:tab pos="540385" algn="l"/>
                <a:tab pos="900430"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Value-based quality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quality as services being in line with requirements of public services (e.g. legal treatment) and broader societal notions (e.g. democratic values). The following quality characteristics will be considered:</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Democracy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citizens’ perception that e-government systems empower the public.</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Inclusiveness </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refers to citizens’ perception that the e-government system increases the accessibility of public services and makes service delivery more egalitarian.</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Autonomy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The autonomy of consumers, e.g. to control the use of data might be a further important point in contrast to dependency and subordination (it is thus linked to enabling citizens)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b="1" u="none" strike="noStrike" dirty="0">
                <a:effectLst/>
                <a:latin typeface="Barlow" panose="00000500000000000000" pitchFamily="2" charset="0"/>
                <a:ea typeface="Barlow" panose="00000500000000000000" pitchFamily="2" charset="0"/>
                <a:cs typeface="Barlow" panose="00000500000000000000" pitchFamily="2" charset="0"/>
              </a:rPr>
              <a:t>Perceived privacy protection effect on customer satisfaction</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Perceived privacy protection is a critical element in evaluating online and offline services. </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Arial" panose="020B0604020202020204" pitchFamily="34" charset="0"/>
              <a:buChar char="○"/>
              <a:tabLst>
                <a:tab pos="180340" algn="l"/>
                <a:tab pos="540385" algn="l"/>
                <a:tab pos="900430" algn="l"/>
                <a:tab pos="1260475" algn="l"/>
                <a:tab pos="180340" algn="l"/>
                <a:tab pos="488950" algn="l"/>
                <a:tab pos="540385" algn="l"/>
                <a:tab pos="1260475" algn="l"/>
              </a:tabLst>
            </a:pPr>
            <a:r>
              <a:rPr lang="en-GB" sz="1200" u="none" strike="noStrike" dirty="0">
                <a:effectLst/>
                <a:latin typeface="Barlow" panose="00000500000000000000" pitchFamily="2" charset="0"/>
                <a:ea typeface="Barlow" panose="00000500000000000000" pitchFamily="2" charset="0"/>
                <a:cs typeface="Barlow" panose="00000500000000000000" pitchFamily="2" charset="0"/>
              </a:rPr>
              <a:t>Public service relevant Weberian principles: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Wingdings" panose="05000000000000000000" pitchFamily="2" charset="2"/>
              <a:buChar char=""/>
              <a:tabLst>
                <a:tab pos="180340" algn="l"/>
                <a:tab pos="540385" algn="l"/>
                <a:tab pos="900430" algn="l"/>
                <a:tab pos="1260475" algn="l"/>
                <a:tab pos="180340" algn="l"/>
                <a:tab pos="675640" algn="l"/>
                <a:tab pos="1260475" algn="l"/>
              </a:tabLst>
            </a:pPr>
            <a:r>
              <a:rPr lang="en-GB" sz="1200" u="none" strike="noStrike" dirty="0">
                <a:effectLst/>
                <a:latin typeface="Barlow" panose="00000500000000000000" pitchFamily="2" charset="0"/>
                <a:ea typeface="Barlow" panose="00000500000000000000" pitchFamily="2" charset="0"/>
                <a:cs typeface="Barlow" panose="00000500000000000000" pitchFamily="2" charset="0"/>
              </a:rPr>
              <a:t>Impartiality/Neutrality</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Wingdings" panose="05000000000000000000" pitchFamily="2" charset="2"/>
              <a:buChar char=""/>
              <a:tabLst>
                <a:tab pos="180340" algn="l"/>
                <a:tab pos="540385" algn="l"/>
                <a:tab pos="900430" algn="l"/>
                <a:tab pos="1260475" algn="l"/>
                <a:tab pos="180340" algn="l"/>
                <a:tab pos="675640" algn="l"/>
                <a:tab pos="1260475" algn="l"/>
              </a:tabLst>
            </a:pPr>
            <a:r>
              <a:rPr lang="en-GB" sz="1200" u="none" strike="noStrike" dirty="0">
                <a:effectLst/>
                <a:latin typeface="Barlow" panose="00000500000000000000" pitchFamily="2" charset="0"/>
                <a:ea typeface="Barlow" panose="00000500000000000000" pitchFamily="2" charset="0"/>
                <a:cs typeface="Barlow" panose="00000500000000000000" pitchFamily="2" charset="0"/>
              </a:rPr>
              <a:t>Rule-boundedness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Wingdings" panose="05000000000000000000" pitchFamily="2" charset="2"/>
              <a:buChar char=""/>
              <a:tabLst>
                <a:tab pos="180340" algn="l"/>
                <a:tab pos="540385" algn="l"/>
                <a:tab pos="900430" algn="l"/>
                <a:tab pos="1260475" algn="l"/>
                <a:tab pos="180340" algn="l"/>
                <a:tab pos="675640" algn="l"/>
                <a:tab pos="1260475" algn="l"/>
              </a:tabLst>
            </a:pPr>
            <a:r>
              <a:rPr lang="en-GB" sz="1200" u="none" strike="noStrike" dirty="0" err="1">
                <a:effectLst/>
                <a:latin typeface="Barlow" panose="00000500000000000000" pitchFamily="2" charset="0"/>
                <a:ea typeface="Barlow" panose="00000500000000000000" pitchFamily="2" charset="0"/>
                <a:cs typeface="Barlow" panose="00000500000000000000" pitchFamily="2" charset="0"/>
              </a:rPr>
              <a:t>Scribability</a:t>
            </a:r>
            <a:r>
              <a:rPr lang="en-GB" sz="1200" u="none" strike="noStrike" dirty="0">
                <a:effectLst/>
                <a:latin typeface="Barlow" panose="00000500000000000000" pitchFamily="2" charset="0"/>
                <a:ea typeface="Barlow" panose="00000500000000000000" pitchFamily="2" charset="0"/>
                <a:cs typeface="Barlow" panose="00000500000000000000" pitchFamily="2" charset="0"/>
              </a:rPr>
              <a:t> (existence of “files”)</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742950" lvl="1" indent="-285750" algn="just">
              <a:spcBef>
                <a:spcPts val="600"/>
              </a:spcBef>
              <a:spcAft>
                <a:spcPts val="600"/>
              </a:spcAft>
              <a:buFont typeface="Wingdings" panose="05000000000000000000" pitchFamily="2" charset="2"/>
              <a:buChar char=""/>
              <a:tabLst>
                <a:tab pos="180340" algn="l"/>
                <a:tab pos="540385" algn="l"/>
                <a:tab pos="900430" algn="l"/>
                <a:tab pos="1260475" algn="l"/>
                <a:tab pos="180340" algn="l"/>
                <a:tab pos="675640" algn="l"/>
                <a:tab pos="1260475" algn="l"/>
              </a:tabLst>
            </a:pPr>
            <a:r>
              <a:rPr lang="en-GB" sz="1200" u="none" strike="noStrike" dirty="0">
                <a:effectLst/>
                <a:latin typeface="Barlow" panose="00000500000000000000" pitchFamily="2" charset="0"/>
                <a:ea typeface="Barlow" panose="00000500000000000000" pitchFamily="2" charset="0"/>
                <a:cs typeface="Barlow" panose="00000500000000000000" pitchFamily="2" charset="0"/>
              </a:rPr>
              <a:t>Professionalism</a:t>
            </a:r>
            <a:endParaRPr lang="es-ES" sz="1200" u="none" strike="noStrike" dirty="0">
              <a:effectLst/>
              <a:latin typeface="Barlow" panose="00000500000000000000" pitchFamily="2" charset="0"/>
              <a:ea typeface="Barlow" panose="00000500000000000000" pitchFamily="2" charset="0"/>
              <a:cs typeface="Barlow" panose="00000500000000000000" pitchFamily="2" charset="0"/>
            </a:endParaRPr>
          </a:p>
          <a:p>
            <a:pPr marL="914400" algn="l">
              <a:spcBef>
                <a:spcPts val="600"/>
              </a:spcBef>
              <a:spcAft>
                <a:spcPts val="600"/>
              </a:spcAft>
              <a:tabLst>
                <a:tab pos="180340" algn="l"/>
                <a:tab pos="540385" algn="l"/>
                <a:tab pos="900430" algn="l"/>
                <a:tab pos="1260475" algn="l"/>
              </a:tabLst>
            </a:pPr>
            <a:r>
              <a:rPr lang="en-GB" sz="1100" dirty="0">
                <a:effectLst/>
                <a:latin typeface="Barlow" panose="00000500000000000000" pitchFamily="2" charset="0"/>
                <a:ea typeface="Arial" panose="020B0604020202020204" pitchFamily="34" charset="0"/>
                <a:cs typeface="Arial" panose="020B0604020202020204" pitchFamily="34" charset="0"/>
              </a:rPr>
              <a:t> </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ctr">
              <a:spcBef>
                <a:spcPts val="600"/>
              </a:spcBef>
              <a:spcAft>
                <a:spcPts val="600"/>
              </a:spcAft>
              <a:tabLst>
                <a:tab pos="180340" algn="l"/>
                <a:tab pos="540385" algn="l"/>
                <a:tab pos="900430" algn="l"/>
                <a:tab pos="1260475" algn="l"/>
              </a:tabLst>
            </a:pPr>
            <a:r>
              <a:rPr lang="en-GB" sz="900" b="1" i="1" dirty="0">
                <a:solidFill>
                  <a:srgbClr val="2689CA"/>
                </a:solidFill>
                <a:effectLst/>
                <a:latin typeface="Barlow" panose="00000500000000000000" pitchFamily="2" charset="0"/>
                <a:ea typeface="Barlow" panose="00000500000000000000" pitchFamily="2" charset="0"/>
                <a:cs typeface="Barlow" panose="00000500000000000000" pitchFamily="2" charset="0"/>
              </a:rPr>
              <a:t> </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ctr">
              <a:spcBef>
                <a:spcPts val="600"/>
              </a:spcBef>
              <a:spcAft>
                <a:spcPts val="600"/>
              </a:spcAft>
              <a:tabLst>
                <a:tab pos="180340" algn="l"/>
                <a:tab pos="540385" algn="l"/>
                <a:tab pos="900430" algn="l"/>
                <a:tab pos="1260475" algn="l"/>
                <a:tab pos="-9991725" algn="l"/>
                <a:tab pos="180340" algn="l"/>
                <a:tab pos="540385" algn="l"/>
                <a:tab pos="900430" algn="l"/>
                <a:tab pos="1260475" algn="l"/>
              </a:tabLst>
            </a:pPr>
            <a:r>
              <a:rPr lang="en-GB" sz="900" b="1" i="1" dirty="0">
                <a:solidFill>
                  <a:srgbClr val="2689CA"/>
                </a:solidFill>
                <a:effectLst/>
                <a:latin typeface="Barlow" panose="00000500000000000000" pitchFamily="2" charset="0"/>
                <a:ea typeface="Barlow" panose="00000500000000000000" pitchFamily="2" charset="0"/>
                <a:cs typeface="Barlow" panose="00000500000000000000" pitchFamily="2" charset="0"/>
              </a:rPr>
              <a:t>Table 34. Quality in use characteristics and sub characteristics, explained at [16].</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b="1" dirty="0">
                <a:effectLst/>
                <a:latin typeface="Barlow" panose="00000500000000000000" pitchFamily="2" charset="0"/>
                <a:ea typeface="Barlow" panose="00000500000000000000" pitchFamily="2" charset="0"/>
                <a:cs typeface="Barlow" panose="00000500000000000000" pitchFamily="2" charset="0"/>
              </a:rPr>
              <a:t>Effectiveness</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b="1" dirty="0">
                <a:effectLst/>
                <a:latin typeface="Barlow" panose="00000500000000000000" pitchFamily="2" charset="0"/>
                <a:ea typeface="Barlow" panose="00000500000000000000" pitchFamily="2" charset="0"/>
                <a:cs typeface="Barlow" panose="00000500000000000000" pitchFamily="2" charset="0"/>
              </a:rPr>
              <a:t>Efficiency</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b="1" dirty="0">
                <a:effectLst/>
                <a:latin typeface="Barlow" panose="00000500000000000000" pitchFamily="2" charset="0"/>
                <a:ea typeface="Barlow" panose="00000500000000000000" pitchFamily="2" charset="0"/>
                <a:cs typeface="Barlow" panose="00000500000000000000" pitchFamily="2" charset="0"/>
              </a:rPr>
              <a:t>Satisfaction</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Usefulness</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Trust</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Pleasure</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Comfort</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b="1" dirty="0">
                <a:effectLst/>
                <a:latin typeface="Barlow" panose="00000500000000000000" pitchFamily="2" charset="0"/>
                <a:ea typeface="Barlow" panose="00000500000000000000" pitchFamily="2" charset="0"/>
                <a:cs typeface="Barlow" panose="00000500000000000000" pitchFamily="2" charset="0"/>
              </a:rPr>
              <a:t>Freedom from risk</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Economic risk mitigation</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Health and safety risk mitigation</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Environmental risk mitigation</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b="1" dirty="0">
                <a:effectLst/>
                <a:latin typeface="Barlow" panose="00000500000000000000" pitchFamily="2" charset="0"/>
                <a:ea typeface="Barlow" panose="00000500000000000000" pitchFamily="2" charset="0"/>
                <a:cs typeface="Barlow" panose="00000500000000000000" pitchFamily="2" charset="0"/>
              </a:rPr>
              <a:t>Context coverage</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Context completeness</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000" dirty="0">
                <a:effectLst/>
                <a:latin typeface="Barlow" panose="00000500000000000000" pitchFamily="2" charset="0"/>
                <a:ea typeface="Barlow" panose="00000500000000000000" pitchFamily="2" charset="0"/>
                <a:cs typeface="Barlow" panose="00000500000000000000" pitchFamily="2" charset="0"/>
              </a:rPr>
              <a:t>Flexibility</a:t>
            </a:r>
            <a:endParaRPr lang="es-ES" sz="1200" dirty="0">
              <a:effectLst/>
              <a:latin typeface="Barlow" panose="00000500000000000000" pitchFamily="2" charset="0"/>
              <a:ea typeface="Barlow" panose="00000500000000000000" pitchFamily="2" charset="0"/>
              <a:cs typeface="Barlow" panose="00000500000000000000" pitchFamily="2" charset="0"/>
            </a:endParaRPr>
          </a:p>
          <a:p>
            <a:pPr algn="just">
              <a:spcBef>
                <a:spcPts val="600"/>
              </a:spcBef>
              <a:spcAft>
                <a:spcPts val="600"/>
              </a:spcAft>
              <a:tabLst>
                <a:tab pos="180340" algn="l"/>
                <a:tab pos="540385" algn="l"/>
                <a:tab pos="900430" algn="l"/>
                <a:tab pos="1260475" algn="l"/>
              </a:tabLst>
            </a:pPr>
            <a:r>
              <a:rPr lang="en-GB" sz="1200" dirty="0">
                <a:effectLst/>
                <a:latin typeface="Barlow" panose="00000500000000000000" pitchFamily="2" charset="0"/>
                <a:ea typeface="Barlow" panose="00000500000000000000" pitchFamily="2" charset="0"/>
                <a:cs typeface="Barlow" panose="00000500000000000000" pitchFamily="2" charset="0"/>
              </a:rPr>
              <a:t>Notice that our hypothesis is that </a:t>
            </a:r>
            <a:r>
              <a:rPr lang="en-GB" sz="1200" b="1" dirty="0">
                <a:effectLst/>
                <a:latin typeface="Barlow" panose="00000500000000000000" pitchFamily="2" charset="0"/>
                <a:ea typeface="Barlow" panose="00000500000000000000" pitchFamily="2" charset="0"/>
                <a:cs typeface="Barlow" panose="00000500000000000000" pitchFamily="2" charset="0"/>
              </a:rPr>
              <a:t>combining product-, user- and value-based quality allows a comprehensive account of the quality associated to the co-production process and the resulting e-government artefacts</a:t>
            </a:r>
            <a:r>
              <a:rPr lang="en-GB" sz="1200" dirty="0">
                <a:effectLst/>
                <a:latin typeface="Barlow" panose="00000500000000000000" pitchFamily="2" charset="0"/>
                <a:ea typeface="Barlow" panose="00000500000000000000" pitchFamily="2" charset="0"/>
                <a:cs typeface="Barlow" panose="00000500000000000000" pitchFamily="2" charset="0"/>
              </a:rPr>
              <a:t>. This may lead to higher trust on co-produced public services, which may enhance acceptance and, hence, ultimately, aid the adoption of co-production results among PA stakeholders. Notice that trust (in technology/government/e-government) is necessary for citizens to participate and at the same time, participation may lead to enhanced levels of trust (in e-government services).</a:t>
            </a:r>
            <a:endParaRPr lang="es-ES" sz="1200" dirty="0">
              <a:effectLst/>
              <a:latin typeface="Barlow" panose="00000500000000000000" pitchFamily="2" charset="0"/>
              <a:ea typeface="Barlow" panose="00000500000000000000" pitchFamily="2" charset="0"/>
              <a:cs typeface="Barlow" panose="00000500000000000000" pitchFamily="2" charset="0"/>
            </a:endParaRPr>
          </a:p>
          <a:p>
            <a:endParaRPr lang="es-ES" dirty="0"/>
          </a:p>
        </p:txBody>
      </p:sp>
    </p:spTree>
    <p:extLst>
      <p:ext uri="{BB962C8B-B14F-4D97-AF65-F5344CB8AC3E}">
        <p14:creationId xmlns:p14="http://schemas.microsoft.com/office/powerpoint/2010/main" val="224839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userDrawn="1">
  <p:cSld name="TITLE_AND_BODY">
    <p:spTree>
      <p:nvGrpSpPr>
        <p:cNvPr id="1" name="Shape 13"/>
        <p:cNvGrpSpPr/>
        <p:nvPr/>
      </p:nvGrpSpPr>
      <p:grpSpPr>
        <a:xfrm>
          <a:off x="0" y="0"/>
          <a:ext cx="0" cy="0"/>
          <a:chOff x="0" y="0"/>
          <a:chExt cx="0" cy="0"/>
        </a:xfrm>
      </p:grpSpPr>
      <p:sp>
        <p:nvSpPr>
          <p:cNvPr id="18" name="Google Shape;18;p14"/>
          <p:cNvSpPr txBox="1">
            <a:spLocks noGrp="1"/>
          </p:cNvSpPr>
          <p:nvPr>
            <p:ph type="sldNum" idx="12"/>
          </p:nvPr>
        </p:nvSpPr>
        <p:spPr>
          <a:xfrm>
            <a:off x="8737600" y="6215996"/>
            <a:ext cx="284281" cy="280709"/>
          </a:xfrm>
          <a:prstGeom prst="rect">
            <a:avLst/>
          </a:prstGeom>
          <a:noFill/>
          <a:ln>
            <a:noFill/>
          </a:ln>
        </p:spPr>
        <p:txBody>
          <a:bodyPr spcFirstLastPara="1" wrap="square" lIns="45675" tIns="45675" rIns="45675" bIns="45675" anchor="ctr" anchorCtr="0">
            <a:spAutoFit/>
          </a:bodyPr>
          <a:lstStyle>
            <a:lvl1pPr marL="0" marR="0" lvl="0"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
        <p:nvSpPr>
          <p:cNvPr id="3" name="Content Placeholder 2"/>
          <p:cNvSpPr>
            <a:spLocks noGrp="1"/>
          </p:cNvSpPr>
          <p:nvPr>
            <p:ph sz="quarter" idx="13"/>
          </p:nvPr>
        </p:nvSpPr>
        <p:spPr>
          <a:xfrm>
            <a:off x="2879725" y="1641474"/>
            <a:ext cx="5623340" cy="1665747"/>
          </a:xfrm>
        </p:spPr>
        <p:txBody>
          <a:bodyPr/>
          <a:lstStyle>
            <a:lvl1pPr>
              <a:defRPr/>
            </a:lvl1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de Testuale" preserve="1" userDrawn="1">
  <p:cSld name="With bullet list">
    <p:spTree>
      <p:nvGrpSpPr>
        <p:cNvPr id="1"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16"/>
          <p:cNvSpPr/>
          <p:nvPr/>
        </p:nvSpPr>
        <p:spPr>
          <a:xfrm>
            <a:off x="11512629" y="6397458"/>
            <a:ext cx="691395" cy="332651"/>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rgbClr val="FFFFFF"/>
              </a:buClr>
              <a:buSzPts val="1600"/>
              <a:buFont typeface="Barlow"/>
              <a:buNone/>
            </a:pPr>
            <a:fld id="{00000000-1234-1234-1234-123412341234}" type="slidenum">
              <a:rPr lang="en-US" sz="1600" b="1" i="0" u="none" strike="noStrike" cap="none">
                <a:solidFill>
                  <a:srgbClr val="FFFFFF"/>
                </a:solidFill>
                <a:latin typeface="Barlow"/>
                <a:ea typeface="Barlow"/>
                <a:cs typeface="Barlow"/>
                <a:sym typeface="Barlow"/>
              </a:rPr>
              <a:t>‹Nº›</a:t>
            </a:fld>
            <a:r>
              <a:rPr lang="en-US" sz="1600" b="1" i="0" u="none" strike="noStrike" cap="none" dirty="0">
                <a:solidFill>
                  <a:srgbClr val="FFFFFF"/>
                </a:solidFill>
                <a:latin typeface="Barlow"/>
                <a:ea typeface="Barlow"/>
                <a:cs typeface="Barlow"/>
                <a:sym typeface="Barlow"/>
              </a:rPr>
              <a:t>￼</a:t>
            </a:r>
            <a:endParaRPr sz="1400" b="0" i="0" u="none" strike="noStrike" cap="none" dirty="0">
              <a:solidFill>
                <a:srgbClr val="000000"/>
              </a:solidFill>
              <a:latin typeface="Arial"/>
              <a:ea typeface="Arial"/>
              <a:cs typeface="Arial"/>
              <a:sym typeface="Arial"/>
            </a:endParaRPr>
          </a:p>
        </p:txBody>
      </p:sp>
      <p:sp>
        <p:nvSpPr>
          <p:cNvPr id="3" name="Text Placeholder 2"/>
          <p:cNvSpPr>
            <a:spLocks noGrp="1"/>
          </p:cNvSpPr>
          <p:nvPr>
            <p:ph type="body" sz="quarter" idx="13" hasCustomPrompt="1"/>
          </p:nvPr>
        </p:nvSpPr>
        <p:spPr>
          <a:xfrm>
            <a:off x="1555334" y="3797742"/>
            <a:ext cx="8861988" cy="1705750"/>
          </a:xfrm>
        </p:spPr>
        <p:txBody>
          <a:bodyPr>
            <a:normAutofit/>
          </a:bodyPr>
          <a:lstStyle>
            <a:lvl1pPr>
              <a:buClr>
                <a:srgbClr val="3E88D0"/>
              </a:buClr>
              <a:defRPr sz="1800" b="0" baseline="0">
                <a:solidFill>
                  <a:srgbClr val="3E88D0"/>
                </a:solidFill>
                <a:latin typeface="Barlow" panose="020B0604020202020204" charset="0"/>
              </a:defRPr>
            </a:lvl1pPr>
            <a:lvl2pPr marL="914400" indent="-406400">
              <a:buClr>
                <a:srgbClr val="3E88D0"/>
              </a:buClr>
              <a:buSzPct val="94000"/>
              <a:buFont typeface="Wingdings" panose="05000000000000000000" pitchFamily="2" charset="2"/>
              <a:buChar char="§"/>
              <a:defRPr sz="1800">
                <a:solidFill>
                  <a:srgbClr val="3E88D0"/>
                </a:solidFill>
                <a:latin typeface="Barlow" panose="020B0604020202020204" charset="0"/>
              </a:defRPr>
            </a:lvl2pPr>
            <a:lvl3pPr marL="1371600" indent="-406400">
              <a:buClr>
                <a:srgbClr val="3E88D0"/>
              </a:buClr>
              <a:buSzPct val="90000"/>
              <a:buFont typeface="Courier New" panose="02070309020205020404" pitchFamily="49" charset="0"/>
              <a:buChar char="o"/>
              <a:defRPr sz="1600">
                <a:solidFill>
                  <a:srgbClr val="3E88D0"/>
                </a:solidFill>
                <a:latin typeface="Barlow" panose="020B0604020202020204" charset="0"/>
              </a:defRPr>
            </a:lvl3pPr>
            <a:lvl4pPr>
              <a:defRPr sz="2400">
                <a:latin typeface="Barlow" panose="020B0604020202020204" charset="0"/>
              </a:defRPr>
            </a:lvl4pPr>
            <a:lvl5pPr>
              <a:defRPr sz="2400">
                <a:latin typeface="Barlow" panose="020B0604020202020204" charset="0"/>
              </a:defRPr>
            </a:lvl5pPr>
          </a:lstStyle>
          <a:p>
            <a:pPr lvl="0"/>
            <a:r>
              <a:rPr lang="en-US" dirty="0"/>
              <a:t>LIST: Level 1</a:t>
            </a:r>
          </a:p>
          <a:p>
            <a:pPr lvl="1"/>
            <a:r>
              <a:rPr lang="en-US" dirty="0"/>
              <a:t>Level 2</a:t>
            </a:r>
          </a:p>
          <a:p>
            <a:pPr lvl="2"/>
            <a:r>
              <a:rPr lang="en-US" dirty="0"/>
              <a:t>Level 3</a:t>
            </a:r>
          </a:p>
        </p:txBody>
      </p:sp>
      <p:sp>
        <p:nvSpPr>
          <p:cNvPr id="8" name="Content Placeholder 7"/>
          <p:cNvSpPr>
            <a:spLocks noGrp="1"/>
          </p:cNvSpPr>
          <p:nvPr>
            <p:ph sz="quarter" idx="15" hasCustomPrompt="1"/>
          </p:nvPr>
        </p:nvSpPr>
        <p:spPr>
          <a:xfrm>
            <a:off x="1478421" y="2101851"/>
            <a:ext cx="8938901" cy="1188280"/>
          </a:xfrm>
        </p:spPr>
        <p:txBody>
          <a:bodyPr/>
          <a:lstStyle>
            <a:lvl1pPr marL="50800" indent="0">
              <a:buNone/>
              <a:defRPr sz="2000">
                <a:solidFill>
                  <a:srgbClr val="3E88D0"/>
                </a:solidFill>
                <a:latin typeface="Barlow" panose="020B0604020202020204" charset="0"/>
              </a:defRPr>
            </a:lvl1pPr>
          </a:lstStyle>
          <a:p>
            <a:pPr lvl="0"/>
            <a:r>
              <a:rPr lang="it-IT" dirty="0"/>
              <a:t>Text </a:t>
            </a:r>
            <a:endParaRPr lang="en-GB" dirty="0"/>
          </a:p>
        </p:txBody>
      </p:sp>
      <p:sp>
        <p:nvSpPr>
          <p:cNvPr id="11" name="Text Placeholder 10"/>
          <p:cNvSpPr>
            <a:spLocks noGrp="1"/>
          </p:cNvSpPr>
          <p:nvPr>
            <p:ph type="body" sz="quarter" idx="16" hasCustomPrompt="1"/>
          </p:nvPr>
        </p:nvSpPr>
        <p:spPr>
          <a:xfrm>
            <a:off x="1478423" y="1065097"/>
            <a:ext cx="8938900" cy="675459"/>
          </a:xfrm>
        </p:spPr>
        <p:txBody>
          <a:bodyPr/>
          <a:lstStyle>
            <a:lvl1pPr marL="50800" indent="0">
              <a:buNone/>
              <a:defRPr b="1">
                <a:solidFill>
                  <a:srgbClr val="3E88D0"/>
                </a:solidFill>
                <a:latin typeface="Barlow" panose="020B0604020202020204" charset="0"/>
              </a:defRPr>
            </a:lvl1pPr>
            <a:lvl2pPr marL="508000" indent="0">
              <a:buNone/>
              <a:defRPr/>
            </a:lvl2pPr>
            <a:lvl3pPr marL="965200" indent="0">
              <a:buNone/>
              <a:defRPr/>
            </a:lvl3pPr>
          </a:lstStyle>
          <a:p>
            <a:pPr lvl="0"/>
            <a:r>
              <a:rPr lang="en-US" dirty="0"/>
              <a:t>TITLE</a:t>
            </a:r>
          </a:p>
          <a:p>
            <a:pPr lvl="2"/>
            <a:endParaRPr lang="en-GB" dirty="0"/>
          </a:p>
        </p:txBody>
      </p:sp>
      <p:sp>
        <p:nvSpPr>
          <p:cNvPr id="4" name="Text Placeholder 3"/>
          <p:cNvSpPr>
            <a:spLocks noGrp="1"/>
          </p:cNvSpPr>
          <p:nvPr>
            <p:ph type="body" sz="quarter" idx="18" hasCustomPrompt="1"/>
          </p:nvPr>
        </p:nvSpPr>
        <p:spPr>
          <a:xfrm>
            <a:off x="2580193" y="6223594"/>
            <a:ext cx="4100386" cy="506515"/>
          </a:xfrm>
        </p:spPr>
        <p:txBody>
          <a:bodyPr>
            <a:noAutofit/>
          </a:bodyPr>
          <a:lstStyle>
            <a:lvl1pPr marL="50800" indent="0">
              <a:buNone/>
              <a:defRPr sz="1600" b="1">
                <a:solidFill>
                  <a:srgbClr val="3E88D0"/>
                </a:solidFill>
                <a:latin typeface="Barlow" panose="020B0604020202020204" charset="0"/>
              </a:defRPr>
            </a:lvl1pPr>
          </a:lstStyle>
          <a:p>
            <a:pPr marL="0" marR="0" lvl="0" indent="0" algn="l" rtl="0">
              <a:lnSpc>
                <a:spcPct val="150000"/>
              </a:lnSpc>
              <a:spcBef>
                <a:spcPts val="0"/>
              </a:spcBef>
              <a:spcAft>
                <a:spcPts val="0"/>
              </a:spcAft>
              <a:buClr>
                <a:srgbClr val="1289CB"/>
              </a:buClr>
              <a:buSzPts val="1900"/>
              <a:buFont typeface="Barlow"/>
              <a:buNone/>
            </a:pPr>
            <a:r>
              <a:rPr lang="en-US" sz="1600" b="1" i="0" u="none" strike="noStrike" cap="none" dirty="0" err="1">
                <a:solidFill>
                  <a:srgbClr val="1289CB"/>
                </a:solidFill>
                <a:latin typeface="Barlow"/>
                <a:ea typeface="Barlow"/>
                <a:cs typeface="Barlow"/>
                <a:sym typeface="Barlow"/>
              </a:rPr>
              <a:t>Comunidad</a:t>
            </a:r>
            <a:r>
              <a:rPr lang="en-US" sz="1600" b="1" i="0" u="none" strike="noStrike" cap="none" dirty="0">
                <a:solidFill>
                  <a:srgbClr val="1289CB"/>
                </a:solidFill>
                <a:latin typeface="Barlow"/>
                <a:ea typeface="Barlow"/>
                <a:cs typeface="Barlow"/>
                <a:sym typeface="Barlow"/>
              </a:rPr>
              <a:t> </a:t>
            </a:r>
            <a:r>
              <a:rPr lang="en-US" sz="1600" b="1" i="0" u="none" strike="noStrike" cap="none" dirty="0" err="1">
                <a:solidFill>
                  <a:srgbClr val="1289CB"/>
                </a:solidFill>
                <a:latin typeface="Barlow"/>
                <a:ea typeface="Barlow"/>
                <a:cs typeface="Barlow"/>
                <a:sym typeface="Barlow"/>
              </a:rPr>
              <a:t>práctica</a:t>
            </a:r>
            <a:r>
              <a:rPr lang="en-US" sz="1600" b="1" i="0" u="none" strike="noStrike" cap="none" dirty="0">
                <a:solidFill>
                  <a:srgbClr val="1289CB"/>
                </a:solidFill>
                <a:latin typeface="Barlow"/>
                <a:ea typeface="Barlow"/>
                <a:cs typeface="Barlow"/>
                <a:sym typeface="Barlow"/>
              </a:rPr>
              <a:t> de </a:t>
            </a:r>
            <a:r>
              <a:rPr lang="en-US" sz="1600" b="1" i="0" u="none" strike="noStrike" cap="none" dirty="0" err="1">
                <a:solidFill>
                  <a:srgbClr val="1289CB"/>
                </a:solidFill>
                <a:latin typeface="Barlow"/>
                <a:ea typeface="Barlow"/>
                <a:cs typeface="Barlow"/>
                <a:sym typeface="Barlow"/>
              </a:rPr>
              <a:t>Laboratorios</a:t>
            </a:r>
            <a:endParaRPr lang="en-US" sz="1600" b="1" i="0" u="none" strike="noStrike" cap="none" dirty="0">
              <a:solidFill>
                <a:srgbClr val="1289CB"/>
              </a:solidFill>
              <a:latin typeface="Barlow"/>
              <a:ea typeface="Barlow"/>
              <a:cs typeface="Barlow"/>
              <a:sym typeface="Barlow"/>
            </a:endParaRPr>
          </a:p>
        </p:txBody>
      </p:sp>
      <p:sp>
        <p:nvSpPr>
          <p:cNvPr id="2" name="TextBox 1"/>
          <p:cNvSpPr txBox="1"/>
          <p:nvPr userDrawn="1"/>
        </p:nvSpPr>
        <p:spPr>
          <a:xfrm>
            <a:off x="376014" y="6322962"/>
            <a:ext cx="1367327" cy="307777"/>
          </a:xfrm>
          <a:prstGeom prst="rect">
            <a:avLst/>
          </a:prstGeom>
          <a:noFill/>
        </p:spPr>
        <p:txBody>
          <a:bodyPr wrap="square" rtlCol="0">
            <a:spAutoFit/>
          </a:bodyPr>
          <a:lstStyle/>
          <a:p>
            <a:pPr algn="ctr"/>
            <a:r>
              <a:rPr lang="it-IT" dirty="0">
                <a:solidFill>
                  <a:schemeClr val="bg1"/>
                </a:solidFill>
              </a:rPr>
              <a:t>17/06/2022</a:t>
            </a:r>
            <a:endParaRPr lang="en-GB" dirty="0">
              <a:solidFill>
                <a:schemeClr val="bg1"/>
              </a:solidFill>
            </a:endParaRPr>
          </a:p>
        </p:txBody>
      </p:sp>
    </p:spTree>
    <p:extLst>
      <p:ext uri="{BB962C8B-B14F-4D97-AF65-F5344CB8AC3E}">
        <p14:creationId xmlns:p14="http://schemas.microsoft.com/office/powerpoint/2010/main" val="12632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lide Testuale" userDrawn="1">
  <p:cSld name="1_Slide Testuale">
    <p:spTree>
      <p:nvGrpSpPr>
        <p:cNvPr id="1"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a:stretch/>
        </p:blipFill>
        <p:spPr>
          <a:xfrm>
            <a:off x="12024" y="0"/>
            <a:ext cx="12192000" cy="6858000"/>
          </a:xfrm>
          <a:prstGeom prst="rect">
            <a:avLst/>
          </a:prstGeom>
          <a:noFill/>
          <a:ln>
            <a:noFill/>
          </a:ln>
        </p:spPr>
      </p:pic>
      <p:sp>
        <p:nvSpPr>
          <p:cNvPr id="25" name="Google Shape;25;p16"/>
          <p:cNvSpPr txBox="1">
            <a:spLocks noGrp="1"/>
          </p:cNvSpPr>
          <p:nvPr>
            <p:ph type="sldNum" idx="12"/>
          </p:nvPr>
        </p:nvSpPr>
        <p:spPr>
          <a:xfrm>
            <a:off x="8737600" y="6215995"/>
            <a:ext cx="284281" cy="280710"/>
          </a:xfrm>
          <a:prstGeom prst="rect">
            <a:avLst/>
          </a:prstGeom>
          <a:noFill/>
          <a:ln>
            <a:noFill/>
          </a:ln>
        </p:spPr>
        <p:txBody>
          <a:bodyPr spcFirstLastPara="1" wrap="square" lIns="45675" tIns="45675" rIns="45675" bIns="45675" anchor="ctr" anchorCtr="0">
            <a:spAutoFit/>
          </a:bodyPr>
          <a:lstStyle>
            <a:lvl1pPr marL="0" marR="0" lvl="0"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
        <p:nvSpPr>
          <p:cNvPr id="27" name="Google Shape;27;p16"/>
          <p:cNvSpPr/>
          <p:nvPr/>
        </p:nvSpPr>
        <p:spPr>
          <a:xfrm>
            <a:off x="2143207" y="6367396"/>
            <a:ext cx="4759770" cy="342901"/>
          </a:xfrm>
          <a:prstGeom prst="rect">
            <a:avLst/>
          </a:prstGeom>
          <a:noFill/>
          <a:ln>
            <a:noFill/>
          </a:ln>
        </p:spPr>
        <p:txBody>
          <a:bodyPr spcFirstLastPara="1" wrap="square" lIns="25400" tIns="25400" rIns="25400" bIns="25400" anchor="ctr" anchorCtr="0">
            <a:noAutofit/>
          </a:bodyPr>
          <a:lstStyle/>
          <a:p>
            <a:pPr marL="0" marR="0" lvl="0" indent="0" algn="l" rtl="0">
              <a:lnSpc>
                <a:spcPct val="150000"/>
              </a:lnSpc>
              <a:spcBef>
                <a:spcPts val="0"/>
              </a:spcBef>
              <a:spcAft>
                <a:spcPts val="0"/>
              </a:spcAft>
              <a:buClr>
                <a:srgbClr val="1289CB"/>
              </a:buClr>
              <a:buSzPts val="1900"/>
              <a:buFont typeface="Barlow"/>
              <a:buNone/>
            </a:pPr>
            <a:r>
              <a:rPr lang="en-US" sz="1900" b="1" i="0" u="none" strike="noStrike" cap="none" dirty="0" err="1">
                <a:solidFill>
                  <a:srgbClr val="1289CB"/>
                </a:solidFill>
                <a:latin typeface="Barlow"/>
                <a:ea typeface="Barlow"/>
                <a:cs typeface="Barlow"/>
                <a:sym typeface="Barlow"/>
              </a:rPr>
              <a:t>Comunidad</a:t>
            </a:r>
            <a:r>
              <a:rPr lang="en-US" sz="1900" b="1" i="0" u="none" strike="noStrike" cap="none" dirty="0">
                <a:solidFill>
                  <a:srgbClr val="1289CB"/>
                </a:solidFill>
                <a:latin typeface="Barlow"/>
                <a:ea typeface="Barlow"/>
                <a:cs typeface="Barlow"/>
                <a:sym typeface="Barlow"/>
              </a:rPr>
              <a:t> </a:t>
            </a:r>
            <a:r>
              <a:rPr lang="en-US" sz="1900" b="1" i="0" u="none" strike="noStrike" cap="none" dirty="0" err="1">
                <a:solidFill>
                  <a:srgbClr val="1289CB"/>
                </a:solidFill>
                <a:latin typeface="Barlow"/>
                <a:ea typeface="Barlow"/>
                <a:cs typeface="Barlow"/>
                <a:sym typeface="Barlow"/>
              </a:rPr>
              <a:t>práctica</a:t>
            </a:r>
            <a:r>
              <a:rPr lang="en-US" sz="1900" b="1" i="0" u="none" strike="noStrike" cap="none" dirty="0">
                <a:solidFill>
                  <a:srgbClr val="1289CB"/>
                </a:solidFill>
                <a:latin typeface="Barlow"/>
                <a:ea typeface="Barlow"/>
                <a:cs typeface="Barlow"/>
                <a:sym typeface="Barlow"/>
              </a:rPr>
              <a:t> de </a:t>
            </a:r>
            <a:r>
              <a:rPr lang="en-US" sz="1900" b="1" i="0" u="none" strike="noStrike" cap="none" dirty="0" err="1">
                <a:solidFill>
                  <a:srgbClr val="1289CB"/>
                </a:solidFill>
                <a:latin typeface="Barlow"/>
                <a:ea typeface="Barlow"/>
                <a:cs typeface="Barlow"/>
                <a:sym typeface="Barlow"/>
              </a:rPr>
              <a:t>Laboratorios</a:t>
            </a:r>
            <a:endParaRPr lang="en-US" sz="1900" b="1" i="0" u="none" strike="noStrike" cap="none" dirty="0">
              <a:solidFill>
                <a:srgbClr val="1289CB"/>
              </a:solidFill>
              <a:latin typeface="Barlow"/>
              <a:ea typeface="Barlow"/>
              <a:cs typeface="Barlow"/>
              <a:sym typeface="Barlow"/>
            </a:endParaRPr>
          </a:p>
        </p:txBody>
      </p:sp>
      <p:sp>
        <p:nvSpPr>
          <p:cNvPr id="28" name="Google Shape;28;p16"/>
          <p:cNvSpPr/>
          <p:nvPr/>
        </p:nvSpPr>
        <p:spPr>
          <a:xfrm>
            <a:off x="11512629" y="6397458"/>
            <a:ext cx="691395" cy="332651"/>
          </a:xfrm>
          <a:prstGeom prst="rect">
            <a:avLst/>
          </a:prstGeom>
          <a:noFill/>
          <a:ln>
            <a:noFill/>
          </a:ln>
        </p:spPr>
        <p:txBody>
          <a:bodyPr spcFirstLastPara="1" wrap="square" lIns="45675" tIns="45675" rIns="45675" bIns="45675" anchor="ctr" anchorCtr="0">
            <a:spAutoFit/>
          </a:bodyPr>
          <a:lstStyle/>
          <a:p>
            <a:pPr marL="0" marR="0" lvl="0" indent="0" algn="ctr" rtl="0">
              <a:lnSpc>
                <a:spcPct val="100000"/>
              </a:lnSpc>
              <a:spcBef>
                <a:spcPts val="0"/>
              </a:spcBef>
              <a:spcAft>
                <a:spcPts val="0"/>
              </a:spcAft>
              <a:buClr>
                <a:srgbClr val="FFFFFF"/>
              </a:buClr>
              <a:buSzPts val="1600"/>
              <a:buFont typeface="Barlow"/>
              <a:buNone/>
            </a:pPr>
            <a:fld id="{00000000-1234-1234-1234-123412341234}" type="slidenum">
              <a:rPr lang="en-US" sz="1600" b="1" i="0" u="none" strike="noStrike" cap="none">
                <a:solidFill>
                  <a:srgbClr val="FFFFFF"/>
                </a:solidFill>
                <a:latin typeface="Barlow"/>
                <a:ea typeface="Barlow"/>
                <a:cs typeface="Barlow"/>
                <a:sym typeface="Barlow"/>
              </a:rPr>
              <a:t>‹Nº›</a:t>
            </a:fld>
            <a:r>
              <a:rPr lang="en-US" sz="1600" b="1" i="0" u="none" strike="noStrike" cap="none">
                <a:solidFill>
                  <a:srgbClr val="FFFFFF"/>
                </a:solidFill>
                <a:latin typeface="Barlow"/>
                <a:ea typeface="Barlow"/>
                <a:cs typeface="Barlow"/>
                <a:sym typeface="Barlow"/>
              </a:rPr>
              <a:t>￼</a:t>
            </a:r>
            <a:endParaRPr sz="1400" b="0" i="0" u="none" strike="noStrike" cap="none">
              <a:solidFill>
                <a:srgbClr val="000000"/>
              </a:solidFill>
              <a:latin typeface="Arial"/>
              <a:ea typeface="Arial"/>
              <a:cs typeface="Arial"/>
              <a:sym typeface="Arial"/>
            </a:endParaRPr>
          </a:p>
        </p:txBody>
      </p:sp>
      <p:sp>
        <p:nvSpPr>
          <p:cNvPr id="3" name="Text Placeholder 2"/>
          <p:cNvSpPr>
            <a:spLocks noGrp="1"/>
          </p:cNvSpPr>
          <p:nvPr>
            <p:ph type="body" sz="quarter" idx="13" hasCustomPrompt="1"/>
          </p:nvPr>
        </p:nvSpPr>
        <p:spPr>
          <a:xfrm>
            <a:off x="1555334" y="3797742"/>
            <a:ext cx="8861988" cy="1705750"/>
          </a:xfrm>
        </p:spPr>
        <p:txBody>
          <a:bodyPr>
            <a:normAutofit/>
          </a:bodyPr>
          <a:lstStyle>
            <a:lvl1pPr>
              <a:buClr>
                <a:srgbClr val="3E88D0"/>
              </a:buClr>
              <a:defRPr sz="1800" b="0" baseline="0">
                <a:solidFill>
                  <a:srgbClr val="3E88D0"/>
                </a:solidFill>
                <a:latin typeface="Barlow" panose="020B0604020202020204" charset="0"/>
              </a:defRPr>
            </a:lvl1pPr>
            <a:lvl2pPr marL="914400" indent="-406400">
              <a:buClr>
                <a:srgbClr val="3E88D0"/>
              </a:buClr>
              <a:buSzPct val="94000"/>
              <a:buFont typeface="Wingdings" panose="05000000000000000000" pitchFamily="2" charset="2"/>
              <a:buChar char="§"/>
              <a:defRPr sz="1800">
                <a:solidFill>
                  <a:srgbClr val="3E88D0"/>
                </a:solidFill>
                <a:latin typeface="Barlow" panose="020B0604020202020204" charset="0"/>
              </a:defRPr>
            </a:lvl2pPr>
            <a:lvl3pPr marL="1371600" indent="-406400">
              <a:buClr>
                <a:srgbClr val="3E88D0"/>
              </a:buClr>
              <a:buSzPct val="90000"/>
              <a:buFont typeface="Courier New" panose="02070309020205020404" pitchFamily="49" charset="0"/>
              <a:buChar char="o"/>
              <a:defRPr sz="1600">
                <a:solidFill>
                  <a:srgbClr val="3E88D0"/>
                </a:solidFill>
                <a:latin typeface="Barlow" panose="020B0604020202020204" charset="0"/>
              </a:defRPr>
            </a:lvl3pPr>
            <a:lvl4pPr>
              <a:defRPr sz="2400">
                <a:latin typeface="Barlow" panose="020B0604020202020204" charset="0"/>
              </a:defRPr>
            </a:lvl4pPr>
            <a:lvl5pPr>
              <a:defRPr sz="2400">
                <a:latin typeface="Barlow" panose="020B0604020202020204" charset="0"/>
              </a:defRPr>
            </a:lvl5pPr>
          </a:lstStyle>
          <a:p>
            <a:pPr lvl="0"/>
            <a:r>
              <a:rPr lang="en-US" dirty="0"/>
              <a:t>LIST: Level 1</a:t>
            </a:r>
          </a:p>
          <a:p>
            <a:pPr lvl="1"/>
            <a:r>
              <a:rPr lang="en-US" dirty="0"/>
              <a:t>Level 2</a:t>
            </a:r>
          </a:p>
          <a:p>
            <a:pPr lvl="2"/>
            <a:r>
              <a:rPr lang="en-US" dirty="0"/>
              <a:t>Level 3</a:t>
            </a:r>
          </a:p>
        </p:txBody>
      </p:sp>
      <p:sp>
        <p:nvSpPr>
          <p:cNvPr id="9" name="Google Shape;26;p16"/>
          <p:cNvSpPr/>
          <p:nvPr userDrawn="1"/>
        </p:nvSpPr>
        <p:spPr>
          <a:xfrm>
            <a:off x="412" y="6392564"/>
            <a:ext cx="2031932" cy="266701"/>
          </a:xfrm>
          <a:prstGeom prst="rect">
            <a:avLst/>
          </a:prstGeom>
          <a:noFill/>
          <a:ln>
            <a:noFill/>
          </a:ln>
        </p:spPr>
        <p:txBody>
          <a:bodyPr spcFirstLastPara="1" wrap="square" lIns="25400" tIns="25400" rIns="25400" bIns="25400" anchor="ctr" anchorCtr="0">
            <a:noAutofit/>
          </a:bodyPr>
          <a:lstStyle/>
          <a:p>
            <a:pPr algn="ctr"/>
            <a:r>
              <a:rPr lang="it-IT" b="1" dirty="0">
                <a:solidFill>
                  <a:schemeClr val="bg1"/>
                </a:solidFill>
              </a:rPr>
              <a:t>17/06/2022</a:t>
            </a:r>
            <a:endParaRPr lang="en-GB" b="1" dirty="0">
              <a:solidFill>
                <a:schemeClr val="bg1"/>
              </a:solidFill>
            </a:endParaRPr>
          </a:p>
        </p:txBody>
      </p:sp>
      <p:sp>
        <p:nvSpPr>
          <p:cNvPr id="8" name="Content Placeholder 7"/>
          <p:cNvSpPr>
            <a:spLocks noGrp="1"/>
          </p:cNvSpPr>
          <p:nvPr>
            <p:ph sz="quarter" idx="15" hasCustomPrompt="1"/>
          </p:nvPr>
        </p:nvSpPr>
        <p:spPr>
          <a:xfrm>
            <a:off x="1478421" y="2101851"/>
            <a:ext cx="8938901" cy="1188280"/>
          </a:xfrm>
        </p:spPr>
        <p:txBody>
          <a:bodyPr/>
          <a:lstStyle>
            <a:lvl1pPr marL="50800" indent="0">
              <a:buNone/>
              <a:defRPr sz="2000">
                <a:solidFill>
                  <a:srgbClr val="3E88D0"/>
                </a:solidFill>
                <a:latin typeface="Barlow" panose="020B0604020202020204" charset="0"/>
              </a:defRPr>
            </a:lvl1pPr>
          </a:lstStyle>
          <a:p>
            <a:pPr lvl="0"/>
            <a:r>
              <a:rPr lang="it-IT" dirty="0"/>
              <a:t>Text </a:t>
            </a:r>
            <a:endParaRPr lang="en-GB" dirty="0"/>
          </a:p>
        </p:txBody>
      </p:sp>
      <p:sp>
        <p:nvSpPr>
          <p:cNvPr id="11" name="Text Placeholder 10"/>
          <p:cNvSpPr>
            <a:spLocks noGrp="1"/>
          </p:cNvSpPr>
          <p:nvPr>
            <p:ph type="body" sz="quarter" idx="16" hasCustomPrompt="1"/>
          </p:nvPr>
        </p:nvSpPr>
        <p:spPr>
          <a:xfrm>
            <a:off x="1478423" y="1065097"/>
            <a:ext cx="8938900" cy="675459"/>
          </a:xfrm>
        </p:spPr>
        <p:txBody>
          <a:bodyPr/>
          <a:lstStyle>
            <a:lvl1pPr marL="50800" indent="0">
              <a:buNone/>
              <a:defRPr b="1">
                <a:solidFill>
                  <a:srgbClr val="3E88D0"/>
                </a:solidFill>
                <a:latin typeface="Barlow" panose="020B0604020202020204" charset="0"/>
              </a:defRPr>
            </a:lvl1pPr>
            <a:lvl2pPr marL="508000" indent="0">
              <a:buNone/>
              <a:defRPr/>
            </a:lvl2pPr>
            <a:lvl3pPr marL="965200" indent="0">
              <a:buNone/>
              <a:defRPr/>
            </a:lvl3pPr>
          </a:lstStyle>
          <a:p>
            <a:pPr lvl="0"/>
            <a:r>
              <a:rPr lang="en-US" dirty="0"/>
              <a:t>TITLE</a:t>
            </a:r>
          </a:p>
          <a:p>
            <a:pPr lvl="2"/>
            <a:endParaRPr lang="en-GB" dirty="0"/>
          </a:p>
        </p:txBody>
      </p:sp>
    </p:spTree>
    <p:extLst>
      <p:ext uri="{BB962C8B-B14F-4D97-AF65-F5344CB8AC3E}">
        <p14:creationId xmlns:p14="http://schemas.microsoft.com/office/powerpoint/2010/main" val="26525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lide Testuale">
  <p:cSld name="1_Slide Testuale">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3"/>
          <p:cNvSpPr txBox="1">
            <a:spLocks noGrp="1"/>
          </p:cNvSpPr>
          <p:nvPr>
            <p:ph type="sldNum" idx="12"/>
          </p:nvPr>
        </p:nvSpPr>
        <p:spPr>
          <a:xfrm>
            <a:off x="8737600" y="6215995"/>
            <a:ext cx="284281" cy="280710"/>
          </a:xfrm>
          <a:prstGeom prst="rect">
            <a:avLst/>
          </a:prstGeom>
          <a:noFill/>
          <a:ln>
            <a:noFill/>
          </a:ln>
        </p:spPr>
        <p:txBody>
          <a:bodyPr spcFirstLastPara="1" wrap="square" lIns="45675" tIns="45675" rIns="45675" bIns="45675" anchor="ctr" anchorCtr="0">
            <a:spAutoFit/>
          </a:bodyPr>
          <a:lstStyle>
            <a:lvl1pPr marL="0" marR="0" lvl="0"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
        <p:nvSpPr>
          <p:cNvPr id="22" name="Google Shape;22;p3"/>
          <p:cNvSpPr/>
          <p:nvPr/>
        </p:nvSpPr>
        <p:spPr>
          <a:xfrm>
            <a:off x="11512629" y="6397458"/>
            <a:ext cx="691395" cy="332651"/>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FFFFFF"/>
              </a:buClr>
              <a:buSzPts val="1600"/>
              <a:buFont typeface="Barlow"/>
              <a:buNone/>
            </a:pPr>
            <a:fld id="{00000000-1234-1234-1234-123412341234}" type="slidenum">
              <a:rPr lang="en-US" sz="1600" b="1" i="0" u="none" strike="noStrike" cap="none">
                <a:solidFill>
                  <a:srgbClr val="FFFFFF"/>
                </a:solidFill>
                <a:latin typeface="Barlow"/>
                <a:ea typeface="Barlow"/>
                <a:cs typeface="Barlow"/>
                <a:sym typeface="Barlow"/>
              </a:rPr>
              <a:t>‹Nº›</a:t>
            </a:fld>
            <a:r>
              <a:rPr lang="en-US" sz="1600" b="1" i="0" u="none" strike="noStrike" cap="none">
                <a:solidFill>
                  <a:srgbClr val="FFFFFF"/>
                </a:solidFill>
                <a:latin typeface="Barlow"/>
                <a:ea typeface="Barlow"/>
                <a:cs typeface="Barlow"/>
                <a:sym typeface="Barlow"/>
              </a:rPr>
              <a:t>￼</a:t>
            </a:r>
            <a:endParaRPr sz="1400" b="0" i="0" u="none" strike="noStrike" cap="none">
              <a:solidFill>
                <a:srgbClr val="000000"/>
              </a:solidFill>
              <a:latin typeface="Arial"/>
              <a:ea typeface="Arial"/>
              <a:cs typeface="Arial"/>
              <a:sym typeface="Arial"/>
            </a:endParaRPr>
          </a:p>
        </p:txBody>
      </p:sp>
      <p:sp>
        <p:nvSpPr>
          <p:cNvPr id="23" name="Google Shape;23;p3"/>
          <p:cNvSpPr txBox="1">
            <a:spLocks noGrp="1"/>
          </p:cNvSpPr>
          <p:nvPr>
            <p:ph type="body" idx="1"/>
          </p:nvPr>
        </p:nvSpPr>
        <p:spPr>
          <a:xfrm>
            <a:off x="1743075" y="1709737"/>
            <a:ext cx="8426420" cy="3058815"/>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3E88D0"/>
              </a:buClr>
              <a:buSzPts val="2800"/>
              <a:buChar char="•"/>
              <a:defRPr sz="2400" b="1">
                <a:solidFill>
                  <a:srgbClr val="3E88D0"/>
                </a:solidFill>
                <a:latin typeface="Barlow"/>
                <a:ea typeface="Barlow"/>
                <a:cs typeface="Barlow"/>
                <a:sym typeface="Barlow"/>
              </a:defRPr>
            </a:lvl1pPr>
            <a:lvl2pPr marL="914400" lvl="1" indent="-347980" algn="l">
              <a:lnSpc>
                <a:spcPct val="90000"/>
              </a:lnSpc>
              <a:spcBef>
                <a:spcPts val="1000"/>
              </a:spcBef>
              <a:spcAft>
                <a:spcPts val="0"/>
              </a:spcAft>
              <a:buClr>
                <a:srgbClr val="3E88D0"/>
              </a:buClr>
              <a:buSzPts val="1880"/>
              <a:buFont typeface="Noto Sans Symbols"/>
              <a:buChar char="▪"/>
              <a:defRPr sz="2000">
                <a:solidFill>
                  <a:srgbClr val="3E88D0"/>
                </a:solidFill>
                <a:latin typeface="Barlow"/>
                <a:ea typeface="Barlow"/>
                <a:cs typeface="Barlow"/>
                <a:sym typeface="Barlow"/>
              </a:defRPr>
            </a:lvl2pPr>
            <a:lvl3pPr marL="1371600" lvl="2" indent="-331469" algn="l">
              <a:lnSpc>
                <a:spcPct val="90000"/>
              </a:lnSpc>
              <a:spcBef>
                <a:spcPts val="1000"/>
              </a:spcBef>
              <a:spcAft>
                <a:spcPts val="0"/>
              </a:spcAft>
              <a:buClr>
                <a:srgbClr val="3E88D0"/>
              </a:buClr>
              <a:buSzPts val="1620"/>
              <a:buFont typeface="Courier New"/>
              <a:buChar char="o"/>
              <a:defRPr sz="1800">
                <a:solidFill>
                  <a:srgbClr val="3E88D0"/>
                </a:solidFill>
                <a:latin typeface="Barlow"/>
                <a:ea typeface="Barlow"/>
                <a:cs typeface="Barlow"/>
                <a:sym typeface="Barlow"/>
              </a:defRPr>
            </a:lvl3pPr>
            <a:lvl4pPr marL="1828800" lvl="3" indent="-406400" algn="l">
              <a:lnSpc>
                <a:spcPct val="90000"/>
              </a:lnSpc>
              <a:spcBef>
                <a:spcPts val="1000"/>
              </a:spcBef>
              <a:spcAft>
                <a:spcPts val="0"/>
              </a:spcAft>
              <a:buSzPts val="2800"/>
              <a:buChar char="•"/>
              <a:defRPr sz="2400">
                <a:latin typeface="Barlow"/>
                <a:ea typeface="Barlow"/>
                <a:cs typeface="Barlow"/>
                <a:sym typeface="Barlow"/>
              </a:defRPr>
            </a:lvl4pPr>
            <a:lvl5pPr marL="2286000" lvl="4" indent="-406400" algn="l">
              <a:lnSpc>
                <a:spcPct val="90000"/>
              </a:lnSpc>
              <a:spcBef>
                <a:spcPts val="1000"/>
              </a:spcBef>
              <a:spcAft>
                <a:spcPts val="0"/>
              </a:spcAft>
              <a:buSzPts val="2800"/>
              <a:buChar char="•"/>
              <a:defRPr sz="2400">
                <a:latin typeface="Barlow"/>
                <a:ea typeface="Barlow"/>
                <a:cs typeface="Barlow"/>
                <a:sym typeface="Barlow"/>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4" name="Google Shape;24;p3"/>
          <p:cNvSpPr/>
          <p:nvPr/>
        </p:nvSpPr>
        <p:spPr>
          <a:xfrm>
            <a:off x="2268827" y="6341764"/>
            <a:ext cx="4448798" cy="342901"/>
          </a:xfrm>
          <a:prstGeom prst="rect">
            <a:avLst/>
          </a:prstGeom>
          <a:noFill/>
          <a:ln>
            <a:noFill/>
          </a:ln>
        </p:spPr>
        <p:txBody>
          <a:bodyPr spcFirstLastPara="1" wrap="square" lIns="25400" tIns="25400" rIns="25400" bIns="25400" anchor="ctr" anchorCtr="0">
            <a:noAutofit/>
          </a:bodyPr>
          <a:lstStyle/>
          <a:p>
            <a:pPr marL="0" marR="0" lvl="0" indent="0" algn="l" rtl="0">
              <a:lnSpc>
                <a:spcPct val="150000"/>
              </a:lnSpc>
              <a:spcBef>
                <a:spcPts val="0"/>
              </a:spcBef>
              <a:spcAft>
                <a:spcPts val="0"/>
              </a:spcAft>
              <a:buClr>
                <a:srgbClr val="1289CB"/>
              </a:buClr>
              <a:buSzPts val="1900"/>
              <a:buFont typeface="Barlow"/>
              <a:buNone/>
            </a:pPr>
            <a:r>
              <a:rPr lang="en-US" sz="1900" b="1" i="0" u="none" strike="noStrike" cap="none" dirty="0" err="1">
                <a:solidFill>
                  <a:srgbClr val="1289CB"/>
                </a:solidFill>
                <a:latin typeface="Barlow"/>
                <a:ea typeface="Barlow"/>
                <a:cs typeface="Barlow"/>
                <a:sym typeface="Barlow"/>
              </a:rPr>
              <a:t>Comunidad</a:t>
            </a:r>
            <a:r>
              <a:rPr lang="en-US" sz="1900" b="1" i="0" u="none" strike="noStrike" cap="none" dirty="0">
                <a:solidFill>
                  <a:srgbClr val="1289CB"/>
                </a:solidFill>
                <a:latin typeface="Barlow"/>
                <a:ea typeface="Barlow"/>
                <a:cs typeface="Barlow"/>
                <a:sym typeface="Barlow"/>
              </a:rPr>
              <a:t> </a:t>
            </a:r>
            <a:r>
              <a:rPr lang="en-US" sz="1900" b="1" i="0" u="none" strike="noStrike" cap="none" dirty="0" err="1">
                <a:solidFill>
                  <a:srgbClr val="1289CB"/>
                </a:solidFill>
                <a:latin typeface="Barlow"/>
                <a:ea typeface="Barlow"/>
                <a:cs typeface="Barlow"/>
                <a:sym typeface="Barlow"/>
              </a:rPr>
              <a:t>práctica</a:t>
            </a:r>
            <a:r>
              <a:rPr lang="en-US" sz="1900" b="1" i="0" u="none" strike="noStrike" cap="none" dirty="0">
                <a:solidFill>
                  <a:srgbClr val="1289CB"/>
                </a:solidFill>
                <a:latin typeface="Barlow"/>
                <a:ea typeface="Barlow"/>
                <a:cs typeface="Barlow"/>
                <a:sym typeface="Barlow"/>
              </a:rPr>
              <a:t> de </a:t>
            </a:r>
            <a:r>
              <a:rPr lang="en-US" sz="1900" b="1" i="0" u="none" strike="noStrike" cap="none" dirty="0" err="1">
                <a:solidFill>
                  <a:srgbClr val="1289CB"/>
                </a:solidFill>
                <a:latin typeface="Barlow"/>
                <a:ea typeface="Barlow"/>
                <a:cs typeface="Barlow"/>
                <a:sym typeface="Barlow"/>
              </a:rPr>
              <a:t>Laboratorios</a:t>
            </a:r>
            <a:endParaRPr lang="en-US" sz="1900" b="1" i="0" u="none" strike="noStrike" cap="none" dirty="0">
              <a:solidFill>
                <a:srgbClr val="1289CB"/>
              </a:solidFill>
              <a:latin typeface="Barlow"/>
              <a:ea typeface="Barlow"/>
              <a:cs typeface="Barlow"/>
              <a:sym typeface="Barlow"/>
            </a:endParaRPr>
          </a:p>
        </p:txBody>
      </p:sp>
    </p:spTree>
    <p:extLst>
      <p:ext uri="{BB962C8B-B14F-4D97-AF65-F5344CB8AC3E}">
        <p14:creationId xmlns:p14="http://schemas.microsoft.com/office/powerpoint/2010/main" val="182790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lide Testuale">
  <p:cSld name="1_Slide Testuale">
    <p:spTree>
      <p:nvGrpSpPr>
        <p:cNvPr id="1" name="Shape 16"/>
        <p:cNvGrpSpPr/>
        <p:nvPr/>
      </p:nvGrpSpPr>
      <p:grpSpPr>
        <a:xfrm>
          <a:off x="0" y="0"/>
          <a:ext cx="0" cy="0"/>
          <a:chOff x="0" y="0"/>
          <a:chExt cx="0" cy="0"/>
        </a:xfrm>
      </p:grpSpPr>
      <p:pic>
        <p:nvPicPr>
          <p:cNvPr id="17" name="Google Shape;17;p25"/>
          <p:cNvPicPr preferRelativeResize="0"/>
          <p:nvPr/>
        </p:nvPicPr>
        <p:blipFill rotWithShape="1">
          <a:blip r:embed="rId2">
            <a:alphaModFix/>
          </a:blip>
          <a:srcRect/>
          <a:stretch/>
        </p:blipFill>
        <p:spPr>
          <a:xfrm>
            <a:off x="0" y="1853"/>
            <a:ext cx="12192000" cy="6858001"/>
          </a:xfrm>
          <a:prstGeom prst="rect">
            <a:avLst/>
          </a:prstGeom>
          <a:noFill/>
          <a:ln>
            <a:noFill/>
          </a:ln>
        </p:spPr>
      </p:pic>
      <p:sp>
        <p:nvSpPr>
          <p:cNvPr id="18" name="Google Shape;18;p25"/>
          <p:cNvSpPr/>
          <p:nvPr/>
        </p:nvSpPr>
        <p:spPr>
          <a:xfrm>
            <a:off x="11512629" y="6397458"/>
            <a:ext cx="691395" cy="332651"/>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FFFFFF"/>
              </a:buClr>
              <a:buSzPts val="1600"/>
              <a:buFont typeface="Barlow"/>
              <a:buNone/>
            </a:pPr>
            <a:fld id="{00000000-1234-1234-1234-123412341234}" type="slidenum">
              <a:rPr lang="en-US" sz="1600" b="1" i="0" u="none" strike="noStrike" cap="none">
                <a:solidFill>
                  <a:srgbClr val="FFFFFF"/>
                </a:solidFill>
                <a:latin typeface="Barlow"/>
                <a:ea typeface="Barlow"/>
                <a:cs typeface="Barlow"/>
                <a:sym typeface="Barlow"/>
              </a:rPr>
              <a:t>‹Nº›</a:t>
            </a:fld>
            <a:r>
              <a:rPr lang="en-US" sz="1600" b="1" i="0" u="none" strike="noStrike" cap="none">
                <a:solidFill>
                  <a:srgbClr val="FFFFFF"/>
                </a:solidFill>
                <a:latin typeface="Barlow"/>
                <a:ea typeface="Barlow"/>
                <a:cs typeface="Barlow"/>
                <a:sym typeface="Barlow"/>
              </a:rPr>
              <a:t>￼</a:t>
            </a:r>
            <a:endParaRPr sz="1400" b="0" i="0" u="none" strike="noStrike" cap="none">
              <a:solidFill>
                <a:srgbClr val="000000"/>
              </a:solidFill>
              <a:latin typeface="Arial"/>
              <a:ea typeface="Arial"/>
              <a:cs typeface="Arial"/>
              <a:sym typeface="Arial"/>
            </a:endParaRPr>
          </a:p>
        </p:txBody>
      </p:sp>
      <p:sp>
        <p:nvSpPr>
          <p:cNvPr id="19" name="Google Shape;19;p25"/>
          <p:cNvSpPr txBox="1">
            <a:spLocks noGrp="1"/>
          </p:cNvSpPr>
          <p:nvPr>
            <p:ph type="body" idx="1"/>
          </p:nvPr>
        </p:nvSpPr>
        <p:spPr>
          <a:xfrm>
            <a:off x="1555334" y="3797742"/>
            <a:ext cx="8861988" cy="1705750"/>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3E88D0"/>
              </a:buClr>
              <a:buSzPts val="2800"/>
              <a:buChar char="•"/>
              <a:defRPr sz="1800" b="0">
                <a:solidFill>
                  <a:srgbClr val="3E88D0"/>
                </a:solidFill>
                <a:latin typeface="Barlow"/>
                <a:ea typeface="Barlow"/>
                <a:cs typeface="Barlow"/>
                <a:sym typeface="Barlow"/>
              </a:defRPr>
            </a:lvl1pPr>
            <a:lvl2pPr marL="914400" lvl="1" indent="-336042" algn="l">
              <a:lnSpc>
                <a:spcPct val="90000"/>
              </a:lnSpc>
              <a:spcBef>
                <a:spcPts val="1000"/>
              </a:spcBef>
              <a:spcAft>
                <a:spcPts val="0"/>
              </a:spcAft>
              <a:buClr>
                <a:srgbClr val="3E88D0"/>
              </a:buClr>
              <a:buSzPts val="1692"/>
              <a:buFont typeface="Noto Sans Symbols"/>
              <a:buChar char="▪"/>
              <a:defRPr sz="1800">
                <a:solidFill>
                  <a:srgbClr val="3E88D0"/>
                </a:solidFill>
                <a:latin typeface="Barlow"/>
                <a:ea typeface="Barlow"/>
                <a:cs typeface="Barlow"/>
                <a:sym typeface="Barlow"/>
              </a:defRPr>
            </a:lvl2pPr>
            <a:lvl3pPr marL="1371600" lvl="2" indent="-320039" algn="l">
              <a:lnSpc>
                <a:spcPct val="90000"/>
              </a:lnSpc>
              <a:spcBef>
                <a:spcPts val="1000"/>
              </a:spcBef>
              <a:spcAft>
                <a:spcPts val="0"/>
              </a:spcAft>
              <a:buClr>
                <a:srgbClr val="3E88D0"/>
              </a:buClr>
              <a:buSzPts val="1440"/>
              <a:buFont typeface="Courier New"/>
              <a:buChar char="o"/>
              <a:defRPr sz="1600">
                <a:solidFill>
                  <a:srgbClr val="3E88D0"/>
                </a:solidFill>
                <a:latin typeface="Barlow"/>
                <a:ea typeface="Barlow"/>
                <a:cs typeface="Barlow"/>
                <a:sym typeface="Barlow"/>
              </a:defRPr>
            </a:lvl3pPr>
            <a:lvl4pPr marL="1828800" lvl="3" indent="-406400" algn="l">
              <a:lnSpc>
                <a:spcPct val="90000"/>
              </a:lnSpc>
              <a:spcBef>
                <a:spcPts val="1000"/>
              </a:spcBef>
              <a:spcAft>
                <a:spcPts val="0"/>
              </a:spcAft>
              <a:buSzPts val="2800"/>
              <a:buChar char="•"/>
              <a:defRPr sz="2400">
                <a:latin typeface="Barlow"/>
                <a:ea typeface="Barlow"/>
                <a:cs typeface="Barlow"/>
                <a:sym typeface="Barlow"/>
              </a:defRPr>
            </a:lvl4pPr>
            <a:lvl5pPr marL="2286000" lvl="4" indent="-406400" algn="l">
              <a:lnSpc>
                <a:spcPct val="90000"/>
              </a:lnSpc>
              <a:spcBef>
                <a:spcPts val="1000"/>
              </a:spcBef>
              <a:spcAft>
                <a:spcPts val="0"/>
              </a:spcAft>
              <a:buSzPts val="2800"/>
              <a:buChar char="•"/>
              <a:defRPr sz="2400">
                <a:latin typeface="Barlow"/>
                <a:ea typeface="Barlow"/>
                <a:cs typeface="Barlow"/>
                <a:sym typeface="Barlow"/>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0" name="Google Shape;20;p25"/>
          <p:cNvSpPr txBox="1">
            <a:spLocks noGrp="1"/>
          </p:cNvSpPr>
          <p:nvPr>
            <p:ph type="body" idx="2"/>
          </p:nvPr>
        </p:nvSpPr>
        <p:spPr>
          <a:xfrm>
            <a:off x="1478421" y="2101851"/>
            <a:ext cx="8938901" cy="118828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SzPts val="2800"/>
              <a:buNone/>
              <a:defRPr sz="2000">
                <a:solidFill>
                  <a:srgbClr val="3E88D0"/>
                </a:solidFill>
                <a:latin typeface="Barlow"/>
                <a:ea typeface="Barlow"/>
                <a:cs typeface="Barlow"/>
                <a:sym typeface="Barlow"/>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1" name="Google Shape;21;p25"/>
          <p:cNvSpPr txBox="1">
            <a:spLocks noGrp="1"/>
          </p:cNvSpPr>
          <p:nvPr>
            <p:ph type="body" idx="3"/>
          </p:nvPr>
        </p:nvSpPr>
        <p:spPr>
          <a:xfrm>
            <a:off x="1478423" y="1065097"/>
            <a:ext cx="8938900" cy="67545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SzPts val="2800"/>
              <a:buNone/>
              <a:defRPr b="1">
                <a:solidFill>
                  <a:srgbClr val="3E88D0"/>
                </a:solidFill>
                <a:latin typeface="Barlow"/>
                <a:ea typeface="Barlow"/>
                <a:cs typeface="Barlow"/>
                <a:sym typeface="Barlow"/>
              </a:defRPr>
            </a:lvl1pPr>
            <a:lvl2pPr marL="914400" lvl="1" indent="-228600" algn="l">
              <a:lnSpc>
                <a:spcPct val="90000"/>
              </a:lnSpc>
              <a:spcBef>
                <a:spcPts val="1000"/>
              </a:spcBef>
              <a:spcAft>
                <a:spcPts val="0"/>
              </a:spcAft>
              <a:buSzPts val="2800"/>
              <a:buNone/>
              <a:defRPr/>
            </a:lvl2pPr>
            <a:lvl3pPr marL="1371600" lvl="2" indent="-228600" algn="l">
              <a:lnSpc>
                <a:spcPct val="90000"/>
              </a:lnSpc>
              <a:spcBef>
                <a:spcPts val="1000"/>
              </a:spcBef>
              <a:spcAft>
                <a:spcPts val="0"/>
              </a:spcAft>
              <a:buSzPts val="2800"/>
              <a:buNone/>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2" name="Google Shape;22;p25"/>
          <p:cNvSpPr txBox="1">
            <a:spLocks noGrp="1"/>
          </p:cNvSpPr>
          <p:nvPr>
            <p:ph type="body" idx="4"/>
          </p:nvPr>
        </p:nvSpPr>
        <p:spPr>
          <a:xfrm>
            <a:off x="153365" y="6269561"/>
            <a:ext cx="1709620" cy="41510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SzPts val="2800"/>
              <a:buFont typeface="Barlow"/>
              <a:buNone/>
              <a:defRPr sz="1400" b="1">
                <a:solidFill>
                  <a:schemeClr val="lt1"/>
                </a:solidFill>
                <a:latin typeface="Barlow"/>
                <a:ea typeface="Barlow"/>
                <a:cs typeface="Barlow"/>
                <a:sym typeface="Barlow"/>
              </a:defRPr>
            </a:lvl1pPr>
            <a:lvl2pPr marL="914400" lvl="1" indent="-228600" algn="l">
              <a:lnSpc>
                <a:spcPct val="90000"/>
              </a:lnSpc>
              <a:spcBef>
                <a:spcPts val="1000"/>
              </a:spcBef>
              <a:spcAft>
                <a:spcPts val="0"/>
              </a:spcAft>
              <a:buSzPts val="2800"/>
              <a:buFont typeface="Calibri"/>
              <a:buNone/>
              <a:defRPr>
                <a:solidFill>
                  <a:schemeClr val="lt1"/>
                </a:solidFill>
              </a:defRPr>
            </a:lvl2pPr>
            <a:lvl3pPr marL="1371600" lvl="2" indent="-228600" algn="l">
              <a:lnSpc>
                <a:spcPct val="90000"/>
              </a:lnSpc>
              <a:spcBef>
                <a:spcPts val="1000"/>
              </a:spcBef>
              <a:spcAft>
                <a:spcPts val="0"/>
              </a:spcAft>
              <a:buSzPts val="2800"/>
              <a:buFont typeface="Calibri"/>
              <a:buNone/>
              <a:defRPr>
                <a:solidFill>
                  <a:schemeClr val="lt1"/>
                </a:solidFill>
              </a:defRPr>
            </a:lvl3pPr>
            <a:lvl4pPr marL="1828800" lvl="3" indent="-228600" algn="l">
              <a:lnSpc>
                <a:spcPct val="90000"/>
              </a:lnSpc>
              <a:spcBef>
                <a:spcPts val="1000"/>
              </a:spcBef>
              <a:spcAft>
                <a:spcPts val="0"/>
              </a:spcAft>
              <a:buSzPts val="2800"/>
              <a:buFont typeface="Calibri"/>
              <a:buNone/>
              <a:defRPr>
                <a:solidFill>
                  <a:schemeClr val="lt1"/>
                </a:solidFill>
              </a:defRPr>
            </a:lvl4pPr>
            <a:lvl5pPr marL="2286000" lvl="4" indent="-228600" algn="l">
              <a:lnSpc>
                <a:spcPct val="90000"/>
              </a:lnSpc>
              <a:spcBef>
                <a:spcPts val="1000"/>
              </a:spcBef>
              <a:spcAft>
                <a:spcPts val="0"/>
              </a:spcAft>
              <a:buSzPts val="2800"/>
              <a:buFont typeface="Calibri"/>
              <a:buNone/>
              <a:defRPr>
                <a:solidFill>
                  <a:schemeClr val="lt1"/>
                </a:solidFill>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3" name="Google Shape;23;p25"/>
          <p:cNvSpPr txBox="1">
            <a:spLocks noGrp="1"/>
          </p:cNvSpPr>
          <p:nvPr>
            <p:ph type="body" idx="5" hasCustomPrompt="1"/>
          </p:nvPr>
        </p:nvSpPr>
        <p:spPr>
          <a:xfrm>
            <a:off x="2580192" y="6223594"/>
            <a:ext cx="4411157" cy="461071"/>
          </a:xfrm>
          <a:prstGeom prst="rect">
            <a:avLst/>
          </a:prstGeom>
          <a:noFill/>
          <a:ln>
            <a:noFill/>
          </a:ln>
        </p:spPr>
        <p:txBody>
          <a:bodyPr spcFirstLastPara="1" wrap="square" lIns="45675" tIns="45675" rIns="45675" bIns="45675" anchor="t" anchorCtr="0">
            <a:noAutofit/>
          </a:bodyPr>
          <a:lstStyle>
            <a:lvl1pPr marL="457200" lvl="0" indent="-228600" algn="l">
              <a:lnSpc>
                <a:spcPct val="90000"/>
              </a:lnSpc>
              <a:spcBef>
                <a:spcPts val="1000"/>
              </a:spcBef>
              <a:spcAft>
                <a:spcPts val="0"/>
              </a:spcAft>
              <a:buSzPts val="2800"/>
              <a:buNone/>
              <a:defRPr sz="1800" b="1">
                <a:solidFill>
                  <a:srgbClr val="3E88D0"/>
                </a:solidFill>
                <a:latin typeface="Barlow"/>
                <a:ea typeface="Barlow"/>
                <a:cs typeface="Barlow"/>
                <a:sym typeface="Barlow"/>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marL="457200" marR="0" lvl="0" indent="-228600" algn="l" defTabSz="914400" rtl="0" eaLnBrk="1" fontAlgn="auto" latinLnBrk="0" hangingPunct="1">
              <a:lnSpc>
                <a:spcPct val="90000"/>
              </a:lnSpc>
              <a:spcBef>
                <a:spcPts val="1000"/>
              </a:spcBef>
              <a:spcAft>
                <a:spcPts val="0"/>
              </a:spcAft>
              <a:buClr>
                <a:srgbClr val="767171"/>
              </a:buClr>
              <a:buSzPts val="2800"/>
              <a:buFont typeface="Arial"/>
              <a:buNone/>
              <a:tabLst/>
              <a:defRPr/>
            </a:pPr>
            <a:r>
              <a:rPr lang="en-US" sz="1800" b="1" i="0" u="none" strike="noStrike" cap="none" dirty="0" err="1">
                <a:solidFill>
                  <a:srgbClr val="1289CB"/>
                </a:solidFill>
                <a:latin typeface="Barlow"/>
                <a:ea typeface="Barlow"/>
                <a:cs typeface="Barlow"/>
                <a:sym typeface="Barlow"/>
              </a:rPr>
              <a:t>Comunidad</a:t>
            </a:r>
            <a:r>
              <a:rPr lang="en-US" sz="1800" b="1" i="0" u="none" strike="noStrike" cap="none" dirty="0">
                <a:solidFill>
                  <a:srgbClr val="1289CB"/>
                </a:solidFill>
                <a:latin typeface="Barlow"/>
                <a:ea typeface="Barlow"/>
                <a:cs typeface="Barlow"/>
                <a:sym typeface="Barlow"/>
              </a:rPr>
              <a:t> </a:t>
            </a:r>
            <a:r>
              <a:rPr lang="en-US" sz="1800" b="1" i="0" u="none" strike="noStrike" cap="none" dirty="0" err="1">
                <a:solidFill>
                  <a:srgbClr val="1289CB"/>
                </a:solidFill>
                <a:latin typeface="Barlow"/>
                <a:ea typeface="Barlow"/>
                <a:cs typeface="Barlow"/>
                <a:sym typeface="Barlow"/>
              </a:rPr>
              <a:t>práctica</a:t>
            </a:r>
            <a:r>
              <a:rPr lang="en-US" sz="1800" b="1" i="0" u="none" strike="noStrike" cap="none" dirty="0">
                <a:solidFill>
                  <a:srgbClr val="1289CB"/>
                </a:solidFill>
                <a:latin typeface="Barlow"/>
                <a:ea typeface="Barlow"/>
                <a:cs typeface="Barlow"/>
                <a:sym typeface="Barlow"/>
              </a:rPr>
              <a:t> de </a:t>
            </a:r>
            <a:r>
              <a:rPr lang="en-US" sz="1800" b="1" i="0" u="none" strike="noStrike" cap="none" dirty="0" err="1">
                <a:solidFill>
                  <a:srgbClr val="1289CB"/>
                </a:solidFill>
                <a:latin typeface="Barlow"/>
                <a:ea typeface="Barlow"/>
                <a:cs typeface="Barlow"/>
                <a:sym typeface="Barlow"/>
              </a:rPr>
              <a:t>Laboratorios</a:t>
            </a:r>
            <a:endParaRPr lang="en-US" sz="1800" b="1" i="0" u="none" strike="noStrike" cap="none" dirty="0">
              <a:solidFill>
                <a:srgbClr val="1289CB"/>
              </a:solidFill>
              <a:latin typeface="Barlow"/>
              <a:ea typeface="Barlow"/>
              <a:cs typeface="Barlow"/>
              <a:sym typeface="Barlow"/>
            </a:endParaRPr>
          </a:p>
          <a:p>
            <a:endParaRPr dirty="0"/>
          </a:p>
        </p:txBody>
      </p:sp>
    </p:spTree>
    <p:extLst>
      <p:ext uri="{BB962C8B-B14F-4D97-AF65-F5344CB8AC3E}">
        <p14:creationId xmlns:p14="http://schemas.microsoft.com/office/powerpoint/2010/main" val="190388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13"/>
          <p:cNvGrpSpPr/>
          <p:nvPr userDrawn="1"/>
        </p:nvGrpSpPr>
        <p:grpSpPr>
          <a:xfrm>
            <a:off x="792" y="-1713"/>
            <a:ext cx="12190417" cy="6858325"/>
            <a:chOff x="0" y="0"/>
            <a:chExt cx="12190415" cy="6858323"/>
          </a:xfrm>
        </p:grpSpPr>
        <p:sp>
          <p:nvSpPr>
            <p:cNvPr id="7" name="Google Shape;7;p13"/>
            <p:cNvSpPr/>
            <p:nvPr/>
          </p:nvSpPr>
          <p:spPr>
            <a:xfrm>
              <a:off x="0" y="3101"/>
              <a:ext cx="12190415" cy="6855222"/>
            </a:xfrm>
            <a:prstGeom prst="rect">
              <a:avLst/>
            </a:prstGeom>
            <a:solidFill>
              <a:srgbClr val="3E88D0"/>
            </a:solidFill>
            <a:ln>
              <a:noFill/>
            </a:ln>
            <a:effectLst>
              <a:outerShdw blurRad="38100" dist="23000" dir="5400000" rotWithShape="0">
                <a:srgbClr val="000000">
                  <a:alpha val="34117"/>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767171"/>
                </a:buClr>
                <a:buSzPts val="1400"/>
                <a:buFont typeface="Arial"/>
                <a:buNone/>
              </a:pPr>
              <a:endParaRPr sz="1400" b="0" i="0" u="none" strike="noStrike" cap="none">
                <a:solidFill>
                  <a:srgbClr val="767171"/>
                </a:solidFill>
                <a:latin typeface="Arial"/>
                <a:ea typeface="Arial"/>
                <a:cs typeface="Arial"/>
                <a:sym typeface="Arial"/>
              </a:endParaRPr>
            </a:p>
          </p:txBody>
        </p:sp>
        <p:pic>
          <p:nvPicPr>
            <p:cNvPr id="8" name="Google Shape;8;p13"/>
            <p:cNvPicPr preferRelativeResize="0"/>
            <p:nvPr/>
          </p:nvPicPr>
          <p:blipFill rotWithShape="1">
            <a:blip r:embed="rId7">
              <a:alphaModFix/>
            </a:blip>
            <a:srcRect/>
            <a:stretch/>
          </p:blipFill>
          <p:spPr>
            <a:xfrm>
              <a:off x="858874" y="3185183"/>
              <a:ext cx="3776804" cy="675238"/>
            </a:xfrm>
            <a:prstGeom prst="rect">
              <a:avLst/>
            </a:prstGeom>
            <a:noFill/>
            <a:ln>
              <a:noFill/>
            </a:ln>
          </p:spPr>
        </p:pic>
        <p:pic>
          <p:nvPicPr>
            <p:cNvPr id="9" name="Google Shape;9;p13"/>
            <p:cNvPicPr preferRelativeResize="0"/>
            <p:nvPr/>
          </p:nvPicPr>
          <p:blipFill rotWithShape="1">
            <a:blip r:embed="rId8">
              <a:alphaModFix/>
            </a:blip>
            <a:srcRect l="1027" t="24797" r="994" b="24795"/>
            <a:stretch/>
          </p:blipFill>
          <p:spPr>
            <a:xfrm>
              <a:off x="5479958" y="0"/>
              <a:ext cx="1999862" cy="2377936"/>
            </a:xfrm>
            <a:prstGeom prst="rect">
              <a:avLst/>
            </a:prstGeom>
            <a:noFill/>
            <a:ln>
              <a:noFill/>
            </a:ln>
          </p:spPr>
        </p:pic>
      </p:grpSp>
      <p:sp>
        <p:nvSpPr>
          <p:cNvPr id="10" name="Google Shape;10;p13"/>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rmAutofit/>
          </a:bodyPr>
          <a:lstStyle>
            <a:lvl1pPr marR="0" lvl="0"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1pPr>
            <a:lvl2pPr marR="0" lvl="1"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2pPr>
            <a:lvl3pPr marR="0" lvl="2"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3pPr>
            <a:lvl4pPr marR="0" lvl="3"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4pPr>
            <a:lvl5pPr marR="0" lvl="4"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5pPr>
            <a:lvl6pPr marR="0" lvl="5"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6pPr>
            <a:lvl7pPr marR="0" lvl="6"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7pPr>
            <a:lvl8pPr marR="0" lvl="7"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8pPr>
            <a:lvl9pPr marR="0" lvl="8" algn="l" rtl="0">
              <a:lnSpc>
                <a:spcPct val="90000"/>
              </a:lnSpc>
              <a:spcBef>
                <a:spcPts val="0"/>
              </a:spcBef>
              <a:spcAft>
                <a:spcPts val="0"/>
              </a:spcAft>
              <a:buClr>
                <a:srgbClr val="313131"/>
              </a:buClr>
              <a:buSzPts val="4400"/>
              <a:buFont typeface="Calibri"/>
              <a:buNone/>
              <a:defRPr sz="4400" b="1" i="0" u="none" strike="noStrike" cap="none">
                <a:solidFill>
                  <a:srgbClr val="31313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5394538" y="3224969"/>
            <a:ext cx="4172149" cy="673774"/>
          </a:xfrm>
          <a:prstGeom prst="rect">
            <a:avLst/>
          </a:prstGeom>
          <a:noFill/>
          <a:ln>
            <a:noFill/>
          </a:ln>
        </p:spPr>
        <p:txBody>
          <a:bodyPr spcFirstLastPara="1" wrap="square" lIns="45675" tIns="45675" rIns="45675" bIns="45675" anchor="t" anchorCtr="0">
            <a:normAutofit/>
          </a:bodyPr>
          <a:lstStyle>
            <a:lvl1pPr marL="457200" marR="0" lvl="0"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1pPr>
            <a:lvl2pPr marL="914400" marR="0" lvl="1"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767171"/>
              </a:buClr>
              <a:buSzPts val="2800"/>
              <a:buFont typeface="Arial"/>
              <a:buChar char="•"/>
              <a:defRPr sz="2800" b="0" i="0" u="none" strike="noStrike" cap="none">
                <a:solidFill>
                  <a:srgbClr val="767171"/>
                </a:solidFill>
                <a:latin typeface="Calibri"/>
                <a:ea typeface="Calibri"/>
                <a:cs typeface="Calibri"/>
                <a:sym typeface="Calibri"/>
              </a:defRPr>
            </a:lvl9pPr>
          </a:lstStyle>
          <a:p>
            <a:endParaRPr dirty="0"/>
          </a:p>
        </p:txBody>
      </p:sp>
      <p:sp>
        <p:nvSpPr>
          <p:cNvPr id="12" name="Google Shape;12;p13"/>
          <p:cNvSpPr txBox="1">
            <a:spLocks noGrp="1"/>
          </p:cNvSpPr>
          <p:nvPr>
            <p:ph type="sldNum" idx="12"/>
          </p:nvPr>
        </p:nvSpPr>
        <p:spPr>
          <a:xfrm>
            <a:off x="8737600" y="6197285"/>
            <a:ext cx="457675" cy="307686"/>
          </a:xfrm>
          <a:prstGeom prst="rect">
            <a:avLst/>
          </a:prstGeom>
          <a:noFill/>
          <a:ln>
            <a:noFill/>
          </a:ln>
        </p:spPr>
        <p:txBody>
          <a:bodyPr spcFirstLastPara="1" wrap="square" lIns="45675" tIns="45675" rIns="45675" bIns="45675" anchor="ctr" anchorCtr="0">
            <a:spAutoFit/>
          </a:bodyPr>
          <a:lstStyle>
            <a:lvl1pPr marL="0" marR="0" lvl="0"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400"/>
              <a:buFont typeface="Calibri"/>
              <a:buNone/>
              <a:defRPr sz="14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8" r:id="rId2"/>
    <p:sldLayoutId id="2147483680"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0800" marR="0" lvl="0" indent="0" algn="l" rtl="0" eaLnBrk="1" hangingPunct="1">
        <a:lnSpc>
          <a:spcPct val="100000"/>
        </a:lnSpc>
        <a:spcBef>
          <a:spcPts val="0"/>
        </a:spcBef>
        <a:spcAft>
          <a:spcPts val="0"/>
        </a:spcAft>
        <a:buClr>
          <a:srgbClr val="000000"/>
        </a:buClr>
        <a:buFontTx/>
        <a:buNone/>
        <a:defRPr sz="1400" b="0" i="0" u="none" strike="noStrike" cap="none">
          <a:solidFill>
            <a:schemeClr val="bg1"/>
          </a:solidFill>
          <a:latin typeface="Barlow" panose="020B0604020202020204" charset="0"/>
          <a:ea typeface="Barlow" panose="020B060402020202020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mailto:dipina@deusto.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docs.google.com/spreadsheets/d/1BaI1iHOhNf4WeII2UA2sOEqIp5ZTH6tk/edit#gid=9460795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docs.google.com/spreadsheets/d/14-5BBGSDhuJG9C_eJF3PWp-58HP5W_nlNndSMRq2vUA/edit#gid=0" TargetMode="External"/><Relationship Id="rId3" Type="http://schemas.openxmlformats.org/officeDocument/2006/relationships/hyperlink" Target="https://docs.google.com/document/d/1wbQpXe9tUvMf_5WJs-zrQB-tYIThaDcI/edit" TargetMode="External"/><Relationship Id="rId7" Type="http://schemas.openxmlformats.org/officeDocument/2006/relationships/hyperlink" Target="https://drive.google.com/drive/folders/1OAlVwGt41F9nE-t3jo14yh63Plj_Zk1J" TargetMode="External"/><Relationship Id="rId12"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cs.google.com/open?id=1GkYzZ38bHBk7znUuhhKbRR8mnKZuVDKUIbQl9jKJH4A&amp;authuser=dipina%40deusto.es&amp;usp=drive_fs" TargetMode="External"/><Relationship Id="rId11" Type="http://schemas.openxmlformats.org/officeDocument/2006/relationships/hyperlink" Target="https://docs.google.com/document/d/1NKWTtElBsXEG5HfTxKhW9U9g3IJ26rfJ/edit" TargetMode="External"/><Relationship Id="rId5" Type="http://schemas.openxmlformats.org/officeDocument/2006/relationships/hyperlink" Target="https://docs.google.com/open?id=1DNc-ig0CrILLDHOA0aXVglTt11MMibeacsKnach7n84&amp;authuser=dipina%40deusto.es&amp;usp=drive_fs" TargetMode="External"/><Relationship Id="rId10" Type="http://schemas.openxmlformats.org/officeDocument/2006/relationships/hyperlink" Target="https://docs.google.com/forms/d/1hTbLIkHbBufmp3r2VeoUf0GHx5dIC7FIHTRODL4C6kU/edit" TargetMode="External"/><Relationship Id="rId4" Type="http://schemas.openxmlformats.org/officeDocument/2006/relationships/hyperlink" Target="https://docs.google.com/spreadsheets/d/1VBpL3sIcYRdXbHLmfIs0aYiWYaerWVCH/edit#gid=1160505894" TargetMode="External"/><Relationship Id="rId9" Type="http://schemas.openxmlformats.org/officeDocument/2006/relationships/hyperlink" Target="https://docs.google.com/forms/d/1yM6c2vqEOUT2PXCUGKvK5LWFT2o5TWYtHQIYsP8Yz6s/ed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ocio-bee.eu/"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interlink-project.e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mo.interlink-project.e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demo.interlink-project.eu/dashboard/interlinkers"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emo.interlink-project.e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varam.interlink-project.eu/" TargetMode="External"/><Relationship Id="rId7" Type="http://schemas.openxmlformats.org/officeDocument/2006/relationships/image" Target="../media/image16.png"/><Relationship Id="rId2" Type="http://schemas.openxmlformats.org/officeDocument/2006/relationships/hyperlink" Target="https://mef.interlink-project.eu/"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zgz.interlink-project.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1"/>
          <p:cNvPicPr preferRelativeResize="0"/>
          <p:nvPr/>
        </p:nvPicPr>
        <p:blipFill rotWithShape="1">
          <a:blip r:embed="rId3">
            <a:alphaModFix/>
          </a:blip>
          <a:srcRect/>
          <a:stretch/>
        </p:blipFill>
        <p:spPr>
          <a:xfrm>
            <a:off x="0" y="-39440"/>
            <a:ext cx="12192000" cy="6858000"/>
          </a:xfrm>
          <a:prstGeom prst="rect">
            <a:avLst/>
          </a:prstGeom>
          <a:noFill/>
          <a:ln>
            <a:noFill/>
          </a:ln>
        </p:spPr>
      </p:pic>
      <p:sp>
        <p:nvSpPr>
          <p:cNvPr id="42" name="Google Shape;42;p1"/>
          <p:cNvSpPr/>
          <p:nvPr/>
        </p:nvSpPr>
        <p:spPr>
          <a:xfrm>
            <a:off x="572771" y="2105930"/>
            <a:ext cx="5900141" cy="1479379"/>
          </a:xfrm>
          <a:prstGeom prst="rect">
            <a:avLst/>
          </a:prstGeom>
          <a:noFill/>
          <a:ln>
            <a:noFill/>
          </a:ln>
        </p:spPr>
        <p:txBody>
          <a:bodyPr spcFirstLastPara="1" wrap="square" lIns="25400" tIns="25400" rIns="25400" bIns="25400" anchor="ctr" anchorCtr="0">
            <a:spAutoFit/>
          </a:bodyPr>
          <a:lstStyle/>
          <a:p>
            <a:pPr marL="0" marR="0" lvl="0" indent="0" algn="l" rtl="0">
              <a:lnSpc>
                <a:spcPct val="90000"/>
              </a:lnSpc>
              <a:spcBef>
                <a:spcPts val="0"/>
              </a:spcBef>
              <a:spcAft>
                <a:spcPts val="0"/>
              </a:spcAft>
              <a:buClr>
                <a:srgbClr val="268ACA"/>
              </a:buClr>
              <a:buSzPts val="3000"/>
              <a:buFont typeface="Barlow"/>
              <a:buNone/>
            </a:pPr>
            <a:r>
              <a:rPr lang="es-ES" b="1" dirty="0">
                <a:solidFill>
                  <a:srgbClr val="268ACA"/>
                </a:solidFill>
                <a:latin typeface="Barlow"/>
                <a:sym typeface="Barlow"/>
              </a:rPr>
              <a:t>Comunidad práctica de Laboratorios</a:t>
            </a:r>
          </a:p>
          <a:p>
            <a:pPr marL="0" marR="0" lvl="0" indent="0" algn="l" rtl="0">
              <a:lnSpc>
                <a:spcPct val="90000"/>
              </a:lnSpc>
              <a:spcBef>
                <a:spcPts val="0"/>
              </a:spcBef>
              <a:spcAft>
                <a:spcPts val="0"/>
              </a:spcAft>
              <a:buClr>
                <a:srgbClr val="268ACA"/>
              </a:buClr>
              <a:buSzPts val="3000"/>
              <a:buFont typeface="Barlow"/>
              <a:buNone/>
            </a:pPr>
            <a:r>
              <a:rPr lang="it-IT" i="0" u="none" strike="noStrike" cap="none" dirty="0">
                <a:solidFill>
                  <a:srgbClr val="268ACA"/>
                </a:solidFill>
                <a:latin typeface="Barlow"/>
                <a:sym typeface="Barlow"/>
              </a:rPr>
              <a:t>30 June 2022</a:t>
            </a:r>
            <a:endParaRPr i="0" u="none" strike="noStrike" cap="none" dirty="0">
              <a:solidFill>
                <a:srgbClr val="000000"/>
              </a:solidFill>
              <a:sym typeface="Arial"/>
            </a:endParaRPr>
          </a:p>
          <a:p>
            <a:pPr marL="0" marR="0" lvl="0" indent="0" algn="l" rtl="0">
              <a:lnSpc>
                <a:spcPct val="90000"/>
              </a:lnSpc>
              <a:spcBef>
                <a:spcPts val="1200"/>
              </a:spcBef>
              <a:spcAft>
                <a:spcPts val="0"/>
              </a:spcAft>
              <a:buClr>
                <a:srgbClr val="268ACA"/>
              </a:buClr>
              <a:buSzPts val="3200"/>
              <a:buFont typeface="Barlow"/>
              <a:buNone/>
            </a:pPr>
            <a:r>
              <a:rPr lang="en-US" sz="3200" b="1" i="0" u="none" strike="noStrike" cap="none" dirty="0">
                <a:solidFill>
                  <a:srgbClr val="268ACA"/>
                </a:solidFill>
                <a:latin typeface="Barlow"/>
                <a:ea typeface="Barlow"/>
                <a:cs typeface="Barlow"/>
                <a:sym typeface="Barlow"/>
              </a:rPr>
              <a:t>Realizing co-creation of public services: INTERLINK</a:t>
            </a:r>
          </a:p>
        </p:txBody>
      </p:sp>
      <p:sp>
        <p:nvSpPr>
          <p:cNvPr id="44" name="Google Shape;44;p1"/>
          <p:cNvSpPr txBox="1"/>
          <p:nvPr/>
        </p:nvSpPr>
        <p:spPr>
          <a:xfrm>
            <a:off x="2816679" y="4407282"/>
            <a:ext cx="3910186" cy="5908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s-ES" sz="1800" dirty="0">
                <a:solidFill>
                  <a:srgbClr val="268ACA"/>
                </a:solidFill>
                <a:latin typeface="Barlow Medium"/>
                <a:ea typeface="Barlow Medium"/>
                <a:cs typeface="Barlow Medium"/>
                <a:sym typeface="Barlow Medium"/>
              </a:rPr>
              <a:t>Diego López-de-Ipiña (Univ. Deusto)</a:t>
            </a:r>
          </a:p>
          <a:p>
            <a:pPr marL="0" marR="0" lvl="0" indent="0" algn="l" rtl="0">
              <a:lnSpc>
                <a:spcPct val="90000"/>
              </a:lnSpc>
              <a:spcBef>
                <a:spcPts val="0"/>
              </a:spcBef>
              <a:spcAft>
                <a:spcPts val="0"/>
              </a:spcAft>
              <a:buNone/>
            </a:pPr>
            <a:r>
              <a:rPr lang="es-ES" sz="1800" dirty="0">
                <a:solidFill>
                  <a:srgbClr val="268ACA"/>
                </a:solidFill>
                <a:latin typeface="Barlow Medium"/>
                <a:ea typeface="Barlow Medium"/>
                <a:cs typeface="Barlow Medium"/>
                <a:sym typeface="Barlow Medium"/>
                <a:hlinkClick r:id="rId4"/>
              </a:rPr>
              <a:t>dipina@deusto.es</a:t>
            </a:r>
            <a:r>
              <a:rPr lang="es-ES" sz="1800" dirty="0">
                <a:solidFill>
                  <a:srgbClr val="268ACA"/>
                </a:solidFill>
                <a:latin typeface="Barlow Medium"/>
                <a:ea typeface="Barlow Medium"/>
                <a:cs typeface="Barlow Medium"/>
                <a:sym typeface="Barlow Medium"/>
              </a:rPr>
              <a:t> </a:t>
            </a:r>
          </a:p>
        </p:txBody>
      </p:sp>
      <p:pic>
        <p:nvPicPr>
          <p:cNvPr id="1026" name="Picture 2" descr="logo CdP">
            <a:extLst>
              <a:ext uri="{FF2B5EF4-FFF2-40B4-BE49-F238E27FC236}">
                <a16:creationId xmlns:a16="http://schemas.microsoft.com/office/drawing/2014/main" id="{8F8823AB-FEEC-6F2E-D481-F34DE8187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979" y="0"/>
            <a:ext cx="3795886" cy="9885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9B9EBA3E-CDB8-3622-FB6E-44EFF5B2A0B6}"/>
              </a:ext>
            </a:extLst>
          </p:cNvPr>
          <p:cNvGrpSpPr/>
          <p:nvPr/>
        </p:nvGrpSpPr>
        <p:grpSpPr>
          <a:xfrm>
            <a:off x="184650" y="4255807"/>
            <a:ext cx="1149674" cy="893842"/>
            <a:chOff x="95646" y="4289721"/>
            <a:chExt cx="1149674" cy="893842"/>
          </a:xfrm>
        </p:grpSpPr>
        <p:pic>
          <p:nvPicPr>
            <p:cNvPr id="7" name="Picture 6" descr="Twitter logo, bird, transparent, png">
              <a:extLst>
                <a:ext uri="{FF2B5EF4-FFF2-40B4-BE49-F238E27FC236}">
                  <a16:creationId xmlns:a16="http://schemas.microsoft.com/office/drawing/2014/main" id="{B26C15F9-7C31-DE07-20B5-927B6D48D1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108" y="4289721"/>
              <a:ext cx="666750" cy="54102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369101C-0E7E-EFBA-FB8B-5480E70631E7}"/>
                </a:ext>
              </a:extLst>
            </p:cNvPr>
            <p:cNvSpPr txBox="1"/>
            <p:nvPr/>
          </p:nvSpPr>
          <p:spPr>
            <a:xfrm>
              <a:off x="95646" y="4814231"/>
              <a:ext cx="1149674" cy="369332"/>
            </a:xfrm>
            <a:prstGeom prst="rect">
              <a:avLst/>
            </a:prstGeom>
            <a:noFill/>
          </p:spPr>
          <p:txBody>
            <a:bodyPr wrap="none" rtlCol="0">
              <a:spAutoFit/>
            </a:bodyPr>
            <a:lstStyle/>
            <a:p>
              <a:r>
                <a:rPr lang="es-ES" dirty="0">
                  <a:latin typeface="Courier New" panose="02070309020205020404" pitchFamily="49" charset="0"/>
                  <a:cs typeface="Courier New" panose="02070309020205020404" pitchFamily="49" charset="0"/>
                </a:rPr>
                <a:t>@</a:t>
              </a:r>
              <a:r>
                <a:rPr lang="es-ES" dirty="0" err="1">
                  <a:latin typeface="Courier New" panose="02070309020205020404" pitchFamily="49" charset="0"/>
                  <a:cs typeface="Courier New" panose="02070309020205020404" pitchFamily="49" charset="0"/>
                </a:rPr>
                <a:t>dipina</a:t>
              </a:r>
              <a:endParaRPr lang="es-ES" dirty="0">
                <a:latin typeface="Courier New" panose="02070309020205020404" pitchFamily="49" charset="0"/>
                <a:cs typeface="Courier New" panose="02070309020205020404" pitchFamily="49" charset="0"/>
              </a:endParaRPr>
            </a:p>
          </p:txBody>
        </p:sp>
      </p:grpSp>
      <p:pic>
        <p:nvPicPr>
          <p:cNvPr id="9" name="Picture 2">
            <a:extLst>
              <a:ext uri="{FF2B5EF4-FFF2-40B4-BE49-F238E27FC236}">
                <a16:creationId xmlns:a16="http://schemas.microsoft.com/office/drawing/2014/main" id="{59D92394-AA2D-936B-97A5-E34CBF37EA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7020" y="3241221"/>
            <a:ext cx="1445892" cy="1084418"/>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CD95ECE-A001-4AF2-96BD-ADF59B7ED579}"/>
              </a:ext>
            </a:extLst>
          </p:cNvPr>
          <p:cNvSpPr>
            <a:spLocks noGrp="1"/>
          </p:cNvSpPr>
          <p:nvPr>
            <p:ph type="body" sz="quarter" idx="13"/>
          </p:nvPr>
        </p:nvSpPr>
        <p:spPr>
          <a:xfrm>
            <a:off x="755073" y="872836"/>
            <a:ext cx="10695709" cy="5540575"/>
          </a:xfrm>
        </p:spPr>
        <p:txBody>
          <a:bodyPr>
            <a:normAutofit/>
          </a:bodyPr>
          <a:lstStyle/>
          <a:p>
            <a:pPr marL="457200" lvl="2">
              <a:buSzPts val="2800"/>
              <a:buFont typeface="Arial"/>
              <a:buChar char="•"/>
            </a:pPr>
            <a:r>
              <a:rPr lang="en-GB" sz="2400" dirty="0"/>
              <a:t>2 iterations per pilot:</a:t>
            </a:r>
            <a:endParaRPr lang="en-GB" sz="2400" dirty="0">
              <a:sym typeface="Barlow Medium"/>
            </a:endParaRPr>
          </a:p>
          <a:p>
            <a:pPr marL="457200" lvl="2">
              <a:buSzPts val="2800"/>
              <a:buFont typeface="Arial"/>
              <a:buChar char="•"/>
            </a:pPr>
            <a:endParaRPr lang="en-GB" sz="2400" dirty="0">
              <a:sym typeface="Barlow Medium"/>
            </a:endParaRPr>
          </a:p>
          <a:p>
            <a:pPr marL="457200" lvl="2">
              <a:buSzPts val="2800"/>
              <a:buFont typeface="Arial"/>
              <a:buChar char="•"/>
            </a:pPr>
            <a:endParaRPr lang="en-GB" sz="2400" dirty="0">
              <a:sym typeface="Barlow Medium"/>
            </a:endParaRPr>
          </a:p>
          <a:p>
            <a:pPr marL="457200" lvl="2">
              <a:buSzPts val="2800"/>
              <a:buFont typeface="Arial"/>
              <a:buChar char="•"/>
            </a:pPr>
            <a:endParaRPr lang="en-GB" sz="2400" dirty="0">
              <a:sym typeface="Barlow Medium"/>
            </a:endParaRPr>
          </a:p>
          <a:p>
            <a:pPr marL="457200" lvl="2">
              <a:buSzPts val="2800"/>
              <a:buFont typeface="Arial"/>
              <a:buChar char="•"/>
            </a:pPr>
            <a:endParaRPr lang="en-GB" sz="2400" dirty="0">
              <a:sym typeface="Barlow Medium"/>
            </a:endParaRPr>
          </a:p>
          <a:p>
            <a:pPr marL="457200" lvl="2">
              <a:buSzPts val="2800"/>
              <a:buFont typeface="Arial"/>
              <a:buChar char="•"/>
            </a:pPr>
            <a:r>
              <a:rPr lang="en-GB" sz="2400" dirty="0">
                <a:sym typeface="Barlow Medium"/>
              </a:rPr>
              <a:t>2 sub-phases per phase:</a:t>
            </a:r>
          </a:p>
          <a:p>
            <a:endParaRPr lang="en-US" sz="2400" dirty="0"/>
          </a:p>
        </p:txBody>
      </p:sp>
      <p:sp>
        <p:nvSpPr>
          <p:cNvPr id="4" name="Text Placeholder 3"/>
          <p:cNvSpPr>
            <a:spLocks noGrp="1"/>
          </p:cNvSpPr>
          <p:nvPr>
            <p:ph type="body" sz="quarter" idx="16"/>
          </p:nvPr>
        </p:nvSpPr>
        <p:spPr>
          <a:xfrm>
            <a:off x="829122" y="0"/>
            <a:ext cx="8938900" cy="675459"/>
          </a:xfrm>
        </p:spPr>
        <p:txBody>
          <a:bodyPr>
            <a:normAutofit/>
          </a:bodyPr>
          <a:lstStyle/>
          <a:p>
            <a:r>
              <a:rPr lang="en-US" dirty="0"/>
              <a:t>Pilots’ planning: approach</a:t>
            </a:r>
          </a:p>
        </p:txBody>
      </p:sp>
      <p:pic>
        <p:nvPicPr>
          <p:cNvPr id="7" name="Imagen 6">
            <a:extLst>
              <a:ext uri="{FF2B5EF4-FFF2-40B4-BE49-F238E27FC236}">
                <a16:creationId xmlns:a16="http://schemas.microsoft.com/office/drawing/2014/main" id="{C0ECF20C-AAF9-4AEB-9FB1-574933ED53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919" y="1661309"/>
            <a:ext cx="7380732" cy="1376172"/>
          </a:xfrm>
          <a:prstGeom prst="rect">
            <a:avLst/>
          </a:prstGeom>
          <a:noFill/>
          <a:ln>
            <a:noFill/>
          </a:ln>
        </p:spPr>
      </p:pic>
      <p:pic>
        <p:nvPicPr>
          <p:cNvPr id="8" name="Imagen 7">
            <a:extLst>
              <a:ext uri="{FF2B5EF4-FFF2-40B4-BE49-F238E27FC236}">
                <a16:creationId xmlns:a16="http://schemas.microsoft.com/office/drawing/2014/main" id="{B9380FEE-EA84-4F33-9A6C-6B259CEF1D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940" y="3820520"/>
            <a:ext cx="7818120" cy="2333244"/>
          </a:xfrm>
          <a:prstGeom prst="rect">
            <a:avLst/>
          </a:prstGeom>
          <a:noFill/>
          <a:ln>
            <a:noFill/>
          </a:ln>
        </p:spPr>
      </p:pic>
    </p:spTree>
    <p:extLst>
      <p:ext uri="{BB962C8B-B14F-4D97-AF65-F5344CB8AC3E}">
        <p14:creationId xmlns:p14="http://schemas.microsoft.com/office/powerpoint/2010/main" val="340362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4497951" cy="1281545"/>
          </a:xfrm>
        </p:spPr>
        <p:txBody>
          <a:bodyPr/>
          <a:lstStyle/>
          <a:p>
            <a:r>
              <a:rPr lang="en-US" dirty="0"/>
              <a:t>Evaluation goals</a:t>
            </a:r>
          </a:p>
        </p:txBody>
      </p:sp>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408708" y="1602870"/>
            <a:ext cx="10695709" cy="5540575"/>
          </a:xfrm>
          <a:noFill/>
          <a:ln>
            <a:noFill/>
          </a:ln>
        </p:spPr>
        <p:txBody>
          <a:bodyPr spcFirstLastPara="1" wrap="square" lIns="45675" tIns="45675" rIns="45675" bIns="45675" anchor="t" anchorCtr="0">
            <a:normAutofit/>
          </a:bodyPr>
          <a:lstStyle/>
          <a:p>
            <a:r>
              <a:rPr lang="en-GB" sz="2400" b="1" dirty="0">
                <a:sym typeface="Barlow Medium"/>
              </a:rPr>
              <a:t>Global or pilot-agnostic goals</a:t>
            </a:r>
            <a:r>
              <a:rPr lang="en-GB" sz="2400" dirty="0">
                <a:sym typeface="Barlow Medium"/>
              </a:rPr>
              <a:t>:</a:t>
            </a:r>
          </a:p>
          <a:p>
            <a:pPr marL="1022350" lvl="1" indent="-514350">
              <a:lnSpc>
                <a:spcPct val="100000"/>
              </a:lnSpc>
              <a:buFont typeface="+mj-lt"/>
              <a:buAutoNum type="alphaUcPeriod"/>
            </a:pPr>
            <a:r>
              <a:rPr lang="en-US" sz="2000" u="sng" dirty="0">
                <a:solidFill>
                  <a:srgbClr val="6AA84F"/>
                </a:solidFill>
                <a:sym typeface="Barlow Medium"/>
              </a:rPr>
              <a:t>INTERLINK USE and CO-PRODUCTION of SERVICES</a:t>
            </a:r>
            <a:r>
              <a:rPr lang="en-US" sz="2000" dirty="0">
                <a:solidFill>
                  <a:srgbClr val="6AA84F"/>
                </a:solidFill>
                <a:sym typeface="Barlow Medium"/>
              </a:rPr>
              <a:t>. The number of INTERLINKERs in use, stakeholders involved with the INTERLINK solution during the two Pilots, as well as the co-production of services enabled by INTERLINK, which correspond to the KPIs specified in the Proposal and their targets </a:t>
            </a:r>
          </a:p>
          <a:p>
            <a:pPr marL="1022350" lvl="1" indent="-514350">
              <a:lnSpc>
                <a:spcPct val="100000"/>
              </a:lnSpc>
              <a:buFont typeface="+mj-lt"/>
              <a:buAutoNum type="alphaUcPeriod"/>
            </a:pPr>
            <a:r>
              <a:rPr lang="en-US" sz="2000" u="sng" dirty="0">
                <a:solidFill>
                  <a:srgbClr val="6AA84F"/>
                </a:solidFill>
                <a:sym typeface="Barlow Medium"/>
              </a:rPr>
              <a:t>THE VALUE PROVIDED by INTERLINK</a:t>
            </a:r>
            <a:r>
              <a:rPr lang="en-US" sz="2000" dirty="0">
                <a:solidFill>
                  <a:srgbClr val="6AA84F"/>
                </a:solidFill>
                <a:sym typeface="Barlow Medium"/>
              </a:rPr>
              <a:t>. The value improvements provided by the INTERLINK solution</a:t>
            </a:r>
          </a:p>
          <a:p>
            <a:pPr marL="1022350" lvl="1" indent="-514350">
              <a:lnSpc>
                <a:spcPct val="100000"/>
              </a:lnSpc>
              <a:buFont typeface="+mj-lt"/>
              <a:buAutoNum type="alphaUcPeriod"/>
            </a:pPr>
            <a:r>
              <a:rPr lang="en-US" sz="2000" u="sng" dirty="0">
                <a:solidFill>
                  <a:srgbClr val="6AA84F"/>
                </a:solidFill>
                <a:sym typeface="Barlow Medium"/>
              </a:rPr>
              <a:t>THE USERS’ PERCEPTIONS of INTERLINK</a:t>
            </a:r>
            <a:r>
              <a:rPr lang="en-US" sz="2000" dirty="0">
                <a:solidFill>
                  <a:srgbClr val="6AA84F"/>
                </a:solidFill>
                <a:sym typeface="Barlow Medium"/>
              </a:rPr>
              <a:t>. Users’ perceptions of INTERLINK regarding acceptance, usability, and trust</a:t>
            </a:r>
          </a:p>
          <a:p>
            <a:r>
              <a:rPr lang="en-US" sz="2400" b="1" dirty="0">
                <a:sym typeface="Barlow Medium"/>
              </a:rPr>
              <a:t>Local or pilot-specific goals</a:t>
            </a:r>
            <a:r>
              <a:rPr lang="en-US" sz="2400" dirty="0">
                <a:sym typeface="Barlow Medium"/>
              </a:rPr>
              <a:t>:</a:t>
            </a:r>
          </a:p>
          <a:p>
            <a:pPr marL="1022350" lvl="1" indent="-514350">
              <a:lnSpc>
                <a:spcPct val="100000"/>
              </a:lnSpc>
              <a:buFont typeface="+mj-lt"/>
              <a:buAutoNum type="alphaUcPeriod" startAt="4"/>
            </a:pPr>
            <a:r>
              <a:rPr lang="en-US" sz="2000" u="sng" dirty="0">
                <a:solidFill>
                  <a:srgbClr val="6AA84F"/>
                </a:solidFill>
                <a:sym typeface="Barlow Medium"/>
              </a:rPr>
              <a:t>PILOT SPECIFIC KPIs</a:t>
            </a:r>
            <a:r>
              <a:rPr lang="en-US" sz="2000" dirty="0">
                <a:solidFill>
                  <a:srgbClr val="6AA84F"/>
                </a:solidFill>
                <a:sym typeface="Barlow Medium"/>
              </a:rPr>
              <a:t>. Custom made at each pilot site</a:t>
            </a:r>
          </a:p>
          <a:p>
            <a:pPr marL="1022350" lvl="1" indent="-514350">
              <a:lnSpc>
                <a:spcPct val="100000"/>
              </a:lnSpc>
              <a:buFont typeface="+mj-lt"/>
              <a:buAutoNum type="alphaUcPeriod" startAt="4"/>
            </a:pPr>
            <a:endParaRPr lang="en-US" sz="2000" dirty="0">
              <a:solidFill>
                <a:srgbClr val="6AA84F"/>
              </a:solidFill>
              <a:sym typeface="Barlow Medium"/>
            </a:endParaRPr>
          </a:p>
          <a:p>
            <a:pPr marL="1022350" lvl="1" indent="-514350">
              <a:lnSpc>
                <a:spcPct val="100000"/>
              </a:lnSpc>
              <a:buFont typeface="+mj-lt"/>
              <a:buAutoNum type="alphaUcPeriod" startAt="4"/>
            </a:pPr>
            <a:endParaRPr lang="en-GB" sz="2000" dirty="0">
              <a:solidFill>
                <a:srgbClr val="6AA84F"/>
              </a:solidFill>
              <a:sym typeface="Barlow Medium"/>
            </a:endParaRPr>
          </a:p>
          <a:p>
            <a:pPr lvl="2">
              <a:lnSpc>
                <a:spcPct val="100000"/>
              </a:lnSpc>
            </a:pPr>
            <a:endParaRPr lang="en-US" dirty="0">
              <a:solidFill>
                <a:srgbClr val="6AA84F"/>
              </a:solidFill>
            </a:endParaRPr>
          </a:p>
          <a:p>
            <a:pPr marL="1022350" lvl="1" indent="-514350">
              <a:lnSpc>
                <a:spcPct val="100000"/>
              </a:lnSpc>
              <a:buFont typeface="+mj-lt"/>
              <a:buAutoNum type="alphaUcPeriod" startAt="4"/>
            </a:pPr>
            <a:endParaRPr lang="en-US" sz="2000" dirty="0">
              <a:solidFill>
                <a:srgbClr val="6AA84F"/>
              </a:solidFill>
              <a:sym typeface="Barlow Medium"/>
            </a:endParaRPr>
          </a:p>
          <a:p>
            <a:endParaRPr lang="en-US" sz="2400" dirty="0"/>
          </a:p>
        </p:txBody>
      </p:sp>
      <p:pic>
        <p:nvPicPr>
          <p:cNvPr id="5" name="image23.png">
            <a:extLst>
              <a:ext uri="{FF2B5EF4-FFF2-40B4-BE49-F238E27FC236}">
                <a16:creationId xmlns:a16="http://schemas.microsoft.com/office/drawing/2014/main" id="{B18B0758-7EF8-498D-A51C-CEFBB6678BA4}"/>
              </a:ext>
            </a:extLst>
          </p:cNvPr>
          <p:cNvPicPr/>
          <p:nvPr/>
        </p:nvPicPr>
        <p:blipFill>
          <a:blip r:embed="rId3"/>
          <a:srcRect/>
          <a:stretch>
            <a:fillRect/>
          </a:stretch>
        </p:blipFill>
        <p:spPr>
          <a:xfrm>
            <a:off x="5048250" y="0"/>
            <a:ext cx="7143750" cy="2171700"/>
          </a:xfrm>
          <a:prstGeom prst="rect">
            <a:avLst/>
          </a:prstGeom>
          <a:ln/>
        </p:spPr>
      </p:pic>
      <p:pic>
        <p:nvPicPr>
          <p:cNvPr id="6" name="Imagen 5">
            <a:hlinkClick r:id="rId4"/>
            <a:extLst>
              <a:ext uri="{FF2B5EF4-FFF2-40B4-BE49-F238E27FC236}">
                <a16:creationId xmlns:a16="http://schemas.microsoft.com/office/drawing/2014/main" id="{44F49263-991E-CE00-ED4C-D85C38CBF192}"/>
              </a:ext>
            </a:extLst>
          </p:cNvPr>
          <p:cNvPicPr>
            <a:picLocks noChangeAspect="1"/>
          </p:cNvPicPr>
          <p:nvPr/>
        </p:nvPicPr>
        <p:blipFill>
          <a:blip r:embed="rId5"/>
          <a:stretch>
            <a:fillRect/>
          </a:stretch>
        </p:blipFill>
        <p:spPr>
          <a:xfrm>
            <a:off x="8794743" y="4853230"/>
            <a:ext cx="2309674" cy="1484903"/>
          </a:xfrm>
          <a:prstGeom prst="rect">
            <a:avLst/>
          </a:prstGeom>
        </p:spPr>
      </p:pic>
    </p:spTree>
    <p:extLst>
      <p:ext uri="{BB962C8B-B14F-4D97-AF65-F5344CB8AC3E}">
        <p14:creationId xmlns:p14="http://schemas.microsoft.com/office/powerpoint/2010/main" val="41951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675459"/>
          </a:xfrm>
        </p:spPr>
        <p:txBody>
          <a:bodyPr>
            <a:normAutofit/>
          </a:bodyPr>
          <a:lstStyle/>
          <a:p>
            <a:r>
              <a:rPr lang="en-US" dirty="0"/>
              <a:t>Evaluation dimensions &amp; constructs</a:t>
            </a:r>
          </a:p>
        </p:txBody>
      </p:sp>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699654" y="574382"/>
            <a:ext cx="10695709" cy="5540575"/>
          </a:xfrm>
        </p:spPr>
        <p:txBody>
          <a:bodyPr>
            <a:normAutofit/>
          </a:bodyPr>
          <a:lstStyle/>
          <a:p>
            <a:pPr lvl="0"/>
            <a:r>
              <a:rPr lang="en-US" sz="2000" dirty="0">
                <a:sym typeface="Barlow Medium"/>
              </a:rPr>
              <a:t>INTERLINK pilots aim to </a:t>
            </a:r>
            <a:r>
              <a:rPr lang="en-US" sz="2000" b="1" dirty="0">
                <a:sym typeface="Barlow Medium"/>
              </a:rPr>
              <a:t>assess whether the co-production model &amp; supporting tools and co-produced assets put forward by the project will enhance the quality, quantity, and reuse of public services</a:t>
            </a:r>
            <a:r>
              <a:rPr lang="en-US" sz="2000" dirty="0">
                <a:sym typeface="Barlow Medium"/>
              </a:rPr>
              <a:t> among European public administrations (PAs).</a:t>
            </a:r>
            <a:endParaRPr lang="en-US" sz="2000" dirty="0">
              <a:solidFill>
                <a:srgbClr val="6AA84F"/>
              </a:solidFill>
              <a:sym typeface="Barlow Medium"/>
            </a:endParaRPr>
          </a:p>
          <a:p>
            <a:pPr lvl="1"/>
            <a:r>
              <a:rPr lang="en-US" sz="2000" dirty="0">
                <a:solidFill>
                  <a:srgbClr val="6AA84F"/>
                </a:solidFill>
                <a:sym typeface="Barlow Medium"/>
              </a:rPr>
              <a:t>What will be the degree of </a:t>
            </a:r>
            <a:r>
              <a:rPr lang="en-US" sz="2000" b="1" dirty="0">
                <a:solidFill>
                  <a:srgbClr val="6AA84F"/>
                </a:solidFill>
                <a:sym typeface="Barlow Medium"/>
              </a:rPr>
              <a:t>ADOPTION</a:t>
            </a:r>
            <a:r>
              <a:rPr lang="en-US" sz="2000" dirty="0">
                <a:solidFill>
                  <a:srgbClr val="6AA84F"/>
                </a:solidFill>
                <a:sym typeface="Barlow Medium"/>
              </a:rPr>
              <a:t> achieved by INTERLINK co-production model, supporting tools and co-produced public services and INTERLINKERs? </a:t>
            </a:r>
            <a:endParaRPr lang="en-US" sz="2000" dirty="0"/>
          </a:p>
        </p:txBody>
      </p:sp>
      <p:pic>
        <p:nvPicPr>
          <p:cNvPr id="136" name="Imagen 135">
            <a:extLst>
              <a:ext uri="{FF2B5EF4-FFF2-40B4-BE49-F238E27FC236}">
                <a16:creationId xmlns:a16="http://schemas.microsoft.com/office/drawing/2014/main" id="{52A73FBE-834B-D2D0-8E45-4286DA7FC126}"/>
              </a:ext>
            </a:extLst>
          </p:cNvPr>
          <p:cNvPicPr>
            <a:picLocks noChangeAspect="1"/>
          </p:cNvPicPr>
          <p:nvPr/>
        </p:nvPicPr>
        <p:blipFill>
          <a:blip r:embed="rId3"/>
          <a:stretch>
            <a:fillRect/>
          </a:stretch>
        </p:blipFill>
        <p:spPr>
          <a:xfrm>
            <a:off x="1902278" y="2485798"/>
            <a:ext cx="8158625" cy="3797820"/>
          </a:xfrm>
          <a:prstGeom prst="rect">
            <a:avLst/>
          </a:prstGeom>
        </p:spPr>
      </p:pic>
    </p:spTree>
    <p:extLst>
      <p:ext uri="{BB962C8B-B14F-4D97-AF65-F5344CB8AC3E}">
        <p14:creationId xmlns:p14="http://schemas.microsoft.com/office/powerpoint/2010/main" val="428040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812800"/>
          </a:xfrm>
        </p:spPr>
        <p:txBody>
          <a:bodyPr>
            <a:normAutofit fontScale="92500" lnSpcReduction="20000"/>
          </a:bodyPr>
          <a:lstStyle/>
          <a:p>
            <a:r>
              <a:rPr lang="en-US" dirty="0"/>
              <a:t>Qualitative and quantitative measures for evaluation gathered at each pilot</a:t>
            </a:r>
          </a:p>
        </p:txBody>
      </p:sp>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751609" y="812800"/>
            <a:ext cx="10688781" cy="5540575"/>
          </a:xfrm>
        </p:spPr>
        <p:txBody>
          <a:bodyPr>
            <a:normAutofit/>
          </a:bodyPr>
          <a:lstStyle/>
          <a:p>
            <a:pPr lvl="0"/>
            <a:r>
              <a:rPr lang="en-GB" dirty="0">
                <a:sym typeface="Barlow Medium"/>
              </a:rPr>
              <a:t>Logging mechanism for understanding user-behaviour in co-production and as end users</a:t>
            </a:r>
          </a:p>
          <a:p>
            <a:pPr lvl="1"/>
            <a:r>
              <a:rPr lang="en-GB" dirty="0">
                <a:sym typeface="Barlow Medium"/>
                <a:hlinkClick r:id="rId3"/>
              </a:rPr>
              <a:t>Guiding document</a:t>
            </a:r>
            <a:r>
              <a:rPr lang="en-GB" dirty="0">
                <a:sym typeface="Barlow Medium"/>
              </a:rPr>
              <a:t> and </a:t>
            </a:r>
            <a:r>
              <a:rPr lang="en-GB" dirty="0">
                <a:sym typeface="Barlow Medium"/>
                <a:hlinkClick r:id="rId4"/>
              </a:rPr>
              <a:t>spreadsheet</a:t>
            </a:r>
            <a:endParaRPr lang="en-GB" dirty="0">
              <a:sym typeface="Barlow Medium"/>
            </a:endParaRPr>
          </a:p>
          <a:p>
            <a:pPr lvl="0"/>
            <a:r>
              <a:rPr lang="en-US" dirty="0">
                <a:sym typeface="Barlow Medium"/>
              </a:rPr>
              <a:t>Questionnaires for alpha testers (</a:t>
            </a:r>
            <a:r>
              <a:rPr lang="en-US" dirty="0">
                <a:sym typeface="Barlow Medium"/>
                <a:hlinkClick r:id="rId5"/>
              </a:rPr>
              <a:t>alpha scripts</a:t>
            </a:r>
            <a:r>
              <a:rPr lang="en-US" dirty="0">
                <a:sym typeface="Barlow Medium"/>
              </a:rPr>
              <a:t>, </a:t>
            </a:r>
            <a:r>
              <a:rPr lang="en-US" dirty="0">
                <a:sym typeface="Barlow Medium"/>
                <a:hlinkClick r:id="rId6"/>
              </a:rPr>
              <a:t>activity satisfaction</a:t>
            </a:r>
            <a:r>
              <a:rPr lang="en-US" dirty="0">
                <a:sym typeface="Barlow Medium"/>
              </a:rPr>
              <a:t>, </a:t>
            </a:r>
            <a:r>
              <a:rPr lang="en-US" dirty="0">
                <a:sym typeface="Barlow Medium"/>
                <a:hlinkClick r:id="rId7"/>
              </a:rPr>
              <a:t>UEQ</a:t>
            </a:r>
            <a:r>
              <a:rPr lang="en-US" dirty="0">
                <a:sym typeface="Barlow Medium"/>
              </a:rPr>
              <a:t> and </a:t>
            </a:r>
            <a:r>
              <a:rPr lang="en-US" dirty="0">
                <a:sym typeface="Barlow Medium"/>
                <a:hlinkClick r:id="rId8"/>
              </a:rPr>
              <a:t>in-app</a:t>
            </a:r>
            <a:r>
              <a:rPr lang="en-US" dirty="0">
                <a:sym typeface="Barlow Medium"/>
              </a:rPr>
              <a:t> questionnaires)</a:t>
            </a:r>
          </a:p>
          <a:p>
            <a:pPr lvl="0"/>
            <a:r>
              <a:rPr lang="en-US" dirty="0">
                <a:sym typeface="Barlow Medium"/>
              </a:rPr>
              <a:t>Questionnaires for beta testers (for </a:t>
            </a:r>
            <a:r>
              <a:rPr lang="en-US" dirty="0">
                <a:sym typeface="Barlow Medium"/>
                <a:hlinkClick r:id="rId9"/>
              </a:rPr>
              <a:t>co-producers</a:t>
            </a:r>
            <a:r>
              <a:rPr lang="en-US" dirty="0">
                <a:sym typeface="Barlow Medium"/>
              </a:rPr>
              <a:t> and </a:t>
            </a:r>
            <a:r>
              <a:rPr lang="en-US" dirty="0">
                <a:sym typeface="Barlow Medium"/>
                <a:hlinkClick r:id="rId10"/>
              </a:rPr>
              <a:t>end-users</a:t>
            </a:r>
            <a:r>
              <a:rPr lang="en-US" dirty="0">
                <a:sym typeface="Barlow Medium"/>
              </a:rPr>
              <a:t>)</a:t>
            </a:r>
          </a:p>
          <a:p>
            <a:pPr lvl="0"/>
            <a:r>
              <a:rPr lang="en-US" dirty="0">
                <a:sym typeface="Barlow Medium"/>
                <a:hlinkClick r:id="rId11"/>
              </a:rPr>
              <a:t>KPIs tables</a:t>
            </a:r>
            <a:r>
              <a:rPr lang="en-US" dirty="0">
                <a:sym typeface="Barlow Medium"/>
              </a:rPr>
              <a:t>: pilot wide and specific metrics</a:t>
            </a:r>
          </a:p>
          <a:p>
            <a:pPr lvl="0"/>
            <a:r>
              <a:rPr lang="en-US" dirty="0">
                <a:sym typeface="Barlow Medium"/>
              </a:rPr>
              <a:t>Cognitive Walkthrough, Heuristic Evaluation, Think-Aloud, In-depth interviews or videos, and other techniques </a:t>
            </a:r>
          </a:p>
          <a:p>
            <a:pPr lvl="0"/>
            <a:endParaRPr lang="en-US" dirty="0">
              <a:sym typeface="Barlow Medium"/>
            </a:endParaRPr>
          </a:p>
        </p:txBody>
      </p:sp>
      <p:grpSp>
        <p:nvGrpSpPr>
          <p:cNvPr id="6" name="Grupo 5">
            <a:extLst>
              <a:ext uri="{FF2B5EF4-FFF2-40B4-BE49-F238E27FC236}">
                <a16:creationId xmlns:a16="http://schemas.microsoft.com/office/drawing/2014/main" id="{D14E701D-6D27-112A-5775-D17071050ADE}"/>
              </a:ext>
            </a:extLst>
          </p:cNvPr>
          <p:cNvGrpSpPr/>
          <p:nvPr/>
        </p:nvGrpSpPr>
        <p:grpSpPr>
          <a:xfrm>
            <a:off x="2300454" y="3248572"/>
            <a:ext cx="9074727" cy="3171590"/>
            <a:chOff x="1632449" y="2747543"/>
            <a:chExt cx="9074727" cy="3171590"/>
          </a:xfrm>
        </p:grpSpPr>
        <p:pic>
          <p:nvPicPr>
            <p:cNvPr id="7" name="Picture 5">
              <a:extLst>
                <a:ext uri="{FF2B5EF4-FFF2-40B4-BE49-F238E27FC236}">
                  <a16:creationId xmlns:a16="http://schemas.microsoft.com/office/drawing/2014/main" id="{C255D10C-2503-047E-1EBA-91960CCDCDFA}"/>
                </a:ext>
              </a:extLst>
            </p:cNvPr>
            <p:cNvPicPr>
              <a:picLocks noChangeAspect="1"/>
            </p:cNvPicPr>
            <p:nvPr/>
          </p:nvPicPr>
          <p:blipFill rotWithShape="1">
            <a:blip r:embed="rId12"/>
            <a:srcRect t="49278"/>
            <a:stretch/>
          </p:blipFill>
          <p:spPr>
            <a:xfrm>
              <a:off x="1632449" y="3826218"/>
              <a:ext cx="9074727" cy="2092915"/>
            </a:xfrm>
            <a:prstGeom prst="rect">
              <a:avLst/>
            </a:prstGeom>
          </p:spPr>
        </p:pic>
        <p:sp>
          <p:nvSpPr>
            <p:cNvPr id="8" name="Rounded Rectangle 1">
              <a:extLst>
                <a:ext uri="{FF2B5EF4-FFF2-40B4-BE49-F238E27FC236}">
                  <a16:creationId xmlns:a16="http://schemas.microsoft.com/office/drawing/2014/main" id="{B91C7E01-77F4-82DD-C22C-78FF22DF8A60}"/>
                </a:ext>
              </a:extLst>
            </p:cNvPr>
            <p:cNvSpPr/>
            <p:nvPr/>
          </p:nvSpPr>
          <p:spPr>
            <a:xfrm>
              <a:off x="1913638" y="2768200"/>
              <a:ext cx="2659631" cy="110003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Data logs</a:t>
              </a:r>
            </a:p>
            <a:p>
              <a:pPr algn="ctr"/>
              <a:r>
                <a:rPr lang="en-GB" dirty="0">
                  <a:solidFill>
                    <a:srgbClr val="000000"/>
                  </a:solidFill>
                </a:rPr>
                <a:t>Cognitive walkthrough</a:t>
              </a:r>
            </a:p>
            <a:p>
              <a:pPr algn="ctr"/>
              <a:r>
                <a:rPr lang="en-GB" dirty="0">
                  <a:solidFill>
                    <a:srgbClr val="000000"/>
                  </a:solidFill>
                </a:rPr>
                <a:t>Heuristic evaluation</a:t>
              </a:r>
            </a:p>
            <a:p>
              <a:pPr algn="ctr"/>
              <a:r>
                <a:rPr lang="en-GB" dirty="0">
                  <a:solidFill>
                    <a:srgbClr val="000000"/>
                  </a:solidFill>
                </a:rPr>
                <a:t>Alpha questionnaires</a:t>
              </a:r>
            </a:p>
          </p:txBody>
        </p:sp>
        <p:sp>
          <p:nvSpPr>
            <p:cNvPr id="9" name="Rounded Rectangle 7">
              <a:extLst>
                <a:ext uri="{FF2B5EF4-FFF2-40B4-BE49-F238E27FC236}">
                  <a16:creationId xmlns:a16="http://schemas.microsoft.com/office/drawing/2014/main" id="{A6640E1D-FB93-1287-FE91-645AC0F53C0A}"/>
                </a:ext>
              </a:extLst>
            </p:cNvPr>
            <p:cNvSpPr/>
            <p:nvPr/>
          </p:nvSpPr>
          <p:spPr>
            <a:xfrm>
              <a:off x="4709474" y="2747543"/>
              <a:ext cx="5438190" cy="110003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Data logs</a:t>
              </a:r>
            </a:p>
            <a:p>
              <a:pPr algn="ctr"/>
              <a:r>
                <a:rPr lang="en-GB" dirty="0">
                  <a:solidFill>
                    <a:srgbClr val="000000"/>
                  </a:solidFill>
                </a:rPr>
                <a:t>In-app questionnaires</a:t>
              </a:r>
            </a:p>
            <a:p>
              <a:pPr algn="ctr"/>
              <a:r>
                <a:rPr lang="en-GB" dirty="0">
                  <a:solidFill>
                    <a:srgbClr val="000000"/>
                  </a:solidFill>
                </a:rPr>
                <a:t>Online surveys</a:t>
              </a:r>
            </a:p>
            <a:p>
              <a:pPr algn="ctr"/>
              <a:r>
                <a:rPr lang="en-GB" dirty="0">
                  <a:solidFill>
                    <a:srgbClr val="000000"/>
                  </a:solidFill>
                </a:rPr>
                <a:t>Think-aloud methods</a:t>
              </a:r>
            </a:p>
            <a:p>
              <a:pPr algn="ctr"/>
              <a:r>
                <a:rPr lang="en-GB" dirty="0">
                  <a:solidFill>
                    <a:srgbClr val="000000"/>
                  </a:solidFill>
                </a:rPr>
                <a:t>Interviews</a:t>
              </a:r>
            </a:p>
          </p:txBody>
        </p:sp>
        <p:sp>
          <p:nvSpPr>
            <p:cNvPr id="10" name="Rectángulo 9">
              <a:extLst>
                <a:ext uri="{FF2B5EF4-FFF2-40B4-BE49-F238E27FC236}">
                  <a16:creationId xmlns:a16="http://schemas.microsoft.com/office/drawing/2014/main" id="{37B12208-8A6F-3093-67BD-AA25CD6294DD}"/>
                </a:ext>
              </a:extLst>
            </p:cNvPr>
            <p:cNvSpPr/>
            <p:nvPr/>
          </p:nvSpPr>
          <p:spPr>
            <a:xfrm>
              <a:off x="1828602" y="5036835"/>
              <a:ext cx="2880871" cy="66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rgbClr val="000000"/>
                  </a:solidFill>
                </a:rPr>
                <a:t>April (M16)-May (M17) 2022</a:t>
              </a:r>
            </a:p>
          </p:txBody>
        </p:sp>
        <p:sp>
          <p:nvSpPr>
            <p:cNvPr id="11" name="Rectángulo 10">
              <a:extLst>
                <a:ext uri="{FF2B5EF4-FFF2-40B4-BE49-F238E27FC236}">
                  <a16:creationId xmlns:a16="http://schemas.microsoft.com/office/drawing/2014/main" id="{26A6F85A-C19F-6708-E39E-C6498C78C7B6}"/>
                </a:ext>
              </a:extLst>
            </p:cNvPr>
            <p:cNvSpPr/>
            <p:nvPr/>
          </p:nvSpPr>
          <p:spPr>
            <a:xfrm>
              <a:off x="6042093" y="5036835"/>
              <a:ext cx="4105571" cy="664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rPr>
                <a:t>June (M18)-September (M21) 2022</a:t>
              </a:r>
            </a:p>
          </p:txBody>
        </p:sp>
        <p:sp>
          <p:nvSpPr>
            <p:cNvPr id="12" name="AutoShape 47">
              <a:extLst>
                <a:ext uri="{FF2B5EF4-FFF2-40B4-BE49-F238E27FC236}">
                  <a16:creationId xmlns:a16="http://schemas.microsoft.com/office/drawing/2014/main" id="{EC294428-EF60-A070-3B7A-C9EF1A8F2291}"/>
                </a:ext>
              </a:extLst>
            </p:cNvPr>
            <p:cNvSpPr>
              <a:spLocks/>
            </p:cNvSpPr>
            <p:nvPr/>
          </p:nvSpPr>
          <p:spPr bwMode="auto">
            <a:xfrm rot="5400000">
              <a:off x="7199560" y="1336582"/>
              <a:ext cx="505592" cy="5568888"/>
            </a:xfrm>
            <a:prstGeom prst="leftBrace">
              <a:avLst>
                <a:gd name="adj1" fmla="val 57716"/>
                <a:gd name="adj2" fmla="val 49264"/>
              </a:avLst>
            </a:prstGeom>
            <a:solidFill>
              <a:srgbClr val="FF9999"/>
            </a:solidFill>
            <a:ln w="9525">
              <a:solidFill>
                <a:schemeClr val="tx1"/>
              </a:solidFill>
              <a:round/>
              <a:headEnd/>
              <a:tailEnd/>
            </a:ln>
            <a:effectLst>
              <a:outerShdw blurRad="50800" dist="50800" dir="5400000" algn="ctr" rotWithShape="0">
                <a:srgbClr val="000000">
                  <a:alpha val="0"/>
                </a:srgbClr>
              </a:outerShdw>
            </a:effectLst>
          </p:spPr>
          <p:txBody>
            <a:bodyPr rot="10800000" vert="eaVert" wrap="none" anchor="ctr"/>
            <a:lstStyle/>
            <a:p>
              <a:pPr algn="ctr"/>
              <a:r>
                <a:rPr lang="en-GB" sz="1600" b="1" dirty="0">
                  <a:latin typeface="+mj-lt"/>
                </a:rPr>
                <a:t>Pilot Execution sub-phase</a:t>
              </a:r>
            </a:p>
          </p:txBody>
        </p:sp>
      </p:grpSp>
    </p:spTree>
    <p:extLst>
      <p:ext uri="{BB962C8B-B14F-4D97-AF65-F5344CB8AC3E}">
        <p14:creationId xmlns:p14="http://schemas.microsoft.com/office/powerpoint/2010/main" val="256523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7"/>
          <p:cNvSpPr/>
          <p:nvPr/>
        </p:nvSpPr>
        <p:spPr>
          <a:xfrm>
            <a:off x="773113" y="232889"/>
            <a:ext cx="7767638" cy="473075"/>
          </a:xfrm>
          <a:prstGeom prst="rect">
            <a:avLst/>
          </a:prstGeom>
          <a:noFill/>
          <a:ln>
            <a:noFill/>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None/>
            </a:pPr>
            <a:r>
              <a:rPr lang="en-US" sz="2500" b="1" i="0" u="none" strike="noStrike" cap="none">
                <a:solidFill>
                  <a:srgbClr val="5C5BB2"/>
                </a:solidFill>
                <a:latin typeface="Barlow"/>
                <a:ea typeface="Barlow"/>
                <a:cs typeface="Barlow"/>
                <a:sym typeface="Barlow"/>
              </a:rPr>
              <a:t>Use case: goal and iterations</a:t>
            </a:r>
            <a:endParaRPr/>
          </a:p>
        </p:txBody>
      </p:sp>
      <p:grpSp>
        <p:nvGrpSpPr>
          <p:cNvPr id="47" name="Google Shape;47;p7"/>
          <p:cNvGrpSpPr/>
          <p:nvPr/>
        </p:nvGrpSpPr>
        <p:grpSpPr>
          <a:xfrm>
            <a:off x="628968" y="961824"/>
            <a:ext cx="10430964" cy="720000"/>
            <a:chOff x="628968" y="961824"/>
            <a:chExt cx="10430964" cy="720000"/>
          </a:xfrm>
        </p:grpSpPr>
        <p:sp>
          <p:nvSpPr>
            <p:cNvPr id="48" name="Google Shape;48;p7"/>
            <p:cNvSpPr/>
            <p:nvPr/>
          </p:nvSpPr>
          <p:spPr>
            <a:xfrm>
              <a:off x="1318846" y="1024057"/>
              <a:ext cx="9741086" cy="595535"/>
            </a:xfrm>
            <a:prstGeom prst="rect">
              <a:avLst/>
            </a:prstGeom>
            <a:noFill/>
            <a:ln>
              <a:noFill/>
            </a:ln>
          </p:spPr>
          <p:txBody>
            <a:bodyPr spcFirstLastPara="1" wrap="square" lIns="45700" tIns="45700" rIns="45700" bIns="45700" anchor="t" anchorCtr="0">
              <a:noAutofit/>
            </a:bodyPr>
            <a:lstStyle/>
            <a:p>
              <a:pPr marL="0" marR="0" lvl="0" indent="0" algn="just" rtl="0">
                <a:lnSpc>
                  <a:spcPct val="100000"/>
                </a:lnSpc>
                <a:spcBef>
                  <a:spcPts val="0"/>
                </a:spcBef>
                <a:spcAft>
                  <a:spcPts val="0"/>
                </a:spcAft>
                <a:buNone/>
              </a:pPr>
              <a:r>
                <a:rPr lang="en-US" sz="1400" b="1" i="0" u="none" strike="noStrike" cap="none">
                  <a:solidFill>
                    <a:srgbClr val="5C5BB2"/>
                  </a:solidFill>
                  <a:latin typeface="Barlow"/>
                  <a:ea typeface="Barlow"/>
                  <a:cs typeface="Barlow"/>
                  <a:sym typeface="Barlow"/>
                </a:rPr>
                <a:t>MEF’s use case goal </a:t>
              </a:r>
              <a:r>
                <a:rPr lang="en-US" sz="1400" b="0" i="0" u="none" strike="noStrike" cap="none">
                  <a:solidFill>
                    <a:srgbClr val="3E88D0"/>
                  </a:solidFill>
                  <a:latin typeface="Barlow"/>
                  <a:ea typeface="Barlow"/>
                  <a:cs typeface="Barlow"/>
                  <a:sym typeface="Barlow"/>
                </a:rPr>
                <a:t>is to </a:t>
              </a:r>
              <a:r>
                <a:rPr lang="en-US" sz="1400" b="1" i="0" u="none" strike="noStrike" cap="none">
                  <a:solidFill>
                    <a:srgbClr val="5C5BB2"/>
                  </a:solidFill>
                  <a:latin typeface="Barlow"/>
                  <a:ea typeface="Barlow"/>
                  <a:cs typeface="Barlow"/>
                  <a:sym typeface="Barlow"/>
                </a:rPr>
                <a:t>leverage on the INTERLINK platform and its enablers to co-design a Participatory Strategic Planning Module (PSPM). </a:t>
              </a:r>
              <a:r>
                <a:rPr lang="en-US" sz="1400" b="0" i="0" u="none" strike="noStrike" cap="none">
                  <a:solidFill>
                    <a:srgbClr val="3E88D0"/>
                  </a:solidFill>
                  <a:latin typeface="Barlow"/>
                  <a:ea typeface="Barlow"/>
                  <a:cs typeface="Barlow"/>
                  <a:sym typeface="Barlow"/>
                </a:rPr>
                <a:t>These goals are divided into </a:t>
              </a:r>
              <a:r>
                <a:rPr lang="en-US" sz="1400" b="1" i="0" u="none" strike="noStrike" cap="none">
                  <a:solidFill>
                    <a:srgbClr val="5C5BB2"/>
                  </a:solidFill>
                  <a:latin typeface="Barlow"/>
                  <a:ea typeface="Barlow"/>
                  <a:cs typeface="Barlow"/>
                  <a:sym typeface="Barlow"/>
                </a:rPr>
                <a:t>two clear phases of co-design</a:t>
              </a:r>
              <a:r>
                <a:rPr lang="en-US" sz="1400" b="0" i="0" u="none" strike="noStrike" cap="none">
                  <a:solidFill>
                    <a:srgbClr val="3E88D0"/>
                  </a:solidFill>
                  <a:latin typeface="Barlow"/>
                  <a:ea typeface="Barlow"/>
                  <a:cs typeface="Barlow"/>
                  <a:sym typeface="Barlow"/>
                </a:rPr>
                <a:t>.</a:t>
              </a:r>
              <a:endParaRPr/>
            </a:p>
          </p:txBody>
        </p:sp>
        <p:pic>
          <p:nvPicPr>
            <p:cNvPr id="49" name="Google Shape;49;p7" descr="Circles with arrows with solid fill"/>
            <p:cNvPicPr preferRelativeResize="0"/>
            <p:nvPr/>
          </p:nvPicPr>
          <p:blipFill rotWithShape="1">
            <a:blip r:embed="rId3">
              <a:alphaModFix/>
            </a:blip>
            <a:srcRect/>
            <a:stretch/>
          </p:blipFill>
          <p:spPr>
            <a:xfrm>
              <a:off x="628968" y="961824"/>
              <a:ext cx="720000" cy="720000"/>
            </a:xfrm>
            <a:prstGeom prst="rect">
              <a:avLst/>
            </a:prstGeom>
            <a:noFill/>
            <a:ln>
              <a:noFill/>
            </a:ln>
          </p:spPr>
        </p:pic>
      </p:grpSp>
      <p:grpSp>
        <p:nvGrpSpPr>
          <p:cNvPr id="50" name="Google Shape;50;p7"/>
          <p:cNvGrpSpPr/>
          <p:nvPr/>
        </p:nvGrpSpPr>
        <p:grpSpPr>
          <a:xfrm>
            <a:off x="587601" y="2046064"/>
            <a:ext cx="11016798" cy="3892123"/>
            <a:chOff x="237261" y="1856827"/>
            <a:chExt cx="11016798" cy="3892123"/>
          </a:xfrm>
        </p:grpSpPr>
        <p:sp>
          <p:nvSpPr>
            <p:cNvPr id="51" name="Google Shape;51;p7"/>
            <p:cNvSpPr/>
            <p:nvPr/>
          </p:nvSpPr>
          <p:spPr>
            <a:xfrm>
              <a:off x="937940" y="2100403"/>
              <a:ext cx="10316119" cy="3648547"/>
            </a:xfrm>
            <a:prstGeom prst="snip2DiagRect">
              <a:avLst>
                <a:gd name="adj1" fmla="val 0"/>
                <a:gd name="adj2" fmla="val 16667"/>
              </a:avLst>
            </a:prstGeom>
            <a:solidFill>
              <a:schemeClr val="lt1"/>
            </a:solidFill>
            <a:ln w="25400" cap="flat" cmpd="sng">
              <a:solidFill>
                <a:schemeClr val="accent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 name="Google Shape;52;p7" descr="Lightbulb and gear with solid fill"/>
            <p:cNvPicPr preferRelativeResize="0"/>
            <p:nvPr/>
          </p:nvPicPr>
          <p:blipFill rotWithShape="1">
            <a:blip r:embed="rId4">
              <a:alphaModFix/>
            </a:blip>
            <a:srcRect/>
            <a:stretch/>
          </p:blipFill>
          <p:spPr>
            <a:xfrm>
              <a:off x="237261" y="3636676"/>
              <a:ext cx="576000" cy="576000"/>
            </a:xfrm>
            <a:prstGeom prst="rect">
              <a:avLst/>
            </a:prstGeom>
            <a:noFill/>
            <a:ln>
              <a:noFill/>
            </a:ln>
          </p:spPr>
        </p:pic>
        <p:sp>
          <p:nvSpPr>
            <p:cNvPr id="53" name="Google Shape;53;p7"/>
            <p:cNvSpPr/>
            <p:nvPr/>
          </p:nvSpPr>
          <p:spPr>
            <a:xfrm>
              <a:off x="4637887" y="1856827"/>
              <a:ext cx="2916225" cy="487153"/>
            </a:xfrm>
            <a:prstGeom prst="roundRect">
              <a:avLst>
                <a:gd name="adj" fmla="val 16667"/>
              </a:avLst>
            </a:prstGeom>
            <a:solidFill>
              <a:srgbClr val="FFC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Barlow"/>
                  <a:ea typeface="Barlow"/>
                  <a:cs typeface="Barlow"/>
                  <a:sym typeface="Barlow"/>
                </a:rPr>
                <a:t>Use Case Structure </a:t>
              </a:r>
              <a:endParaRPr/>
            </a:p>
          </p:txBody>
        </p:sp>
        <p:grpSp>
          <p:nvGrpSpPr>
            <p:cNvPr id="54" name="Google Shape;54;p7"/>
            <p:cNvGrpSpPr/>
            <p:nvPr/>
          </p:nvGrpSpPr>
          <p:grpSpPr>
            <a:xfrm>
              <a:off x="1080105" y="2587592"/>
              <a:ext cx="10019925" cy="2639333"/>
              <a:chOff x="1080105" y="2397654"/>
              <a:chExt cx="10019925" cy="2639333"/>
            </a:xfrm>
          </p:grpSpPr>
          <p:grpSp>
            <p:nvGrpSpPr>
              <p:cNvPr id="55" name="Google Shape;55;p7"/>
              <p:cNvGrpSpPr/>
              <p:nvPr/>
            </p:nvGrpSpPr>
            <p:grpSpPr>
              <a:xfrm>
                <a:off x="7262430" y="2432489"/>
                <a:ext cx="3837600" cy="2604498"/>
                <a:chOff x="7262430" y="2564797"/>
                <a:chExt cx="3837600" cy="2604498"/>
              </a:xfrm>
            </p:grpSpPr>
            <p:sp>
              <p:nvSpPr>
                <p:cNvPr id="56" name="Google Shape;56;p7"/>
                <p:cNvSpPr/>
                <p:nvPr/>
              </p:nvSpPr>
              <p:spPr>
                <a:xfrm>
                  <a:off x="7262430" y="2806575"/>
                  <a:ext cx="3837600" cy="2362720"/>
                </a:xfrm>
                <a:prstGeom prst="roundRect">
                  <a:avLst>
                    <a:gd name="adj" fmla="val 16667"/>
                  </a:avLst>
                </a:prstGeom>
                <a:solidFill>
                  <a:schemeClr val="lt1"/>
                </a:solidFill>
                <a:ln w="25400" cap="flat" cmpd="sng">
                  <a:solidFill>
                    <a:srgbClr val="FFC00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1400" b="1" i="0" u="none" strike="noStrike" cap="none">
                      <a:solidFill>
                        <a:srgbClr val="5C5BB2"/>
                      </a:solidFill>
                      <a:latin typeface="Barlow"/>
                      <a:ea typeface="Barlow"/>
                      <a:cs typeface="Barlow"/>
                      <a:sym typeface="Barlow"/>
                    </a:rPr>
                    <a:t>The second iteration, </a:t>
                  </a:r>
                  <a:r>
                    <a:rPr lang="en-US" sz="1400" b="0" i="0" u="none" strike="noStrike" cap="none">
                      <a:solidFill>
                        <a:srgbClr val="3E88D0"/>
                      </a:solidFill>
                      <a:latin typeface="Barlow"/>
                      <a:ea typeface="Barlow"/>
                      <a:cs typeface="Barlow"/>
                      <a:sym typeface="Barlow"/>
                    </a:rPr>
                    <a:t>foresees </a:t>
                  </a:r>
                  <a:r>
                    <a:rPr lang="en-US" sz="1400" b="1" i="0" u="none" strike="noStrike" cap="none">
                      <a:solidFill>
                        <a:srgbClr val="5C5BB2"/>
                      </a:solidFill>
                      <a:latin typeface="Barlow"/>
                      <a:ea typeface="Barlow"/>
                      <a:cs typeface="Barlow"/>
                      <a:sym typeface="Barlow"/>
                    </a:rPr>
                    <a:t>further work on the INTERLINK platform, its enablers, and the PSPM</a:t>
                  </a:r>
                  <a:r>
                    <a:rPr lang="en-US" sz="1400" b="0" i="0" u="none" strike="noStrike" cap="none">
                      <a:solidFill>
                        <a:srgbClr val="3E88D0"/>
                      </a:solidFill>
                      <a:latin typeface="Barlow"/>
                      <a:ea typeface="Barlow"/>
                      <a:cs typeface="Barlow"/>
                      <a:sym typeface="Barlow"/>
                    </a:rPr>
                    <a:t> alongside some of the same and potentially new stakeholders </a:t>
                  </a:r>
                  <a:r>
                    <a:rPr lang="en-US" sz="1400" b="1" i="0" u="none" strike="noStrike" cap="none">
                      <a:solidFill>
                        <a:srgbClr val="5C5BB2"/>
                      </a:solidFill>
                      <a:latin typeface="Barlow"/>
                      <a:ea typeface="Barlow"/>
                      <a:cs typeface="Barlow"/>
                      <a:sym typeface="Barlow"/>
                    </a:rPr>
                    <a:t>to gather additional requirements and feedback. The result </a:t>
                  </a:r>
                  <a:r>
                    <a:rPr lang="en-US" sz="1400" b="0" i="0" u="none" strike="noStrike" cap="none">
                      <a:solidFill>
                        <a:srgbClr val="3E88D0"/>
                      </a:solidFill>
                      <a:latin typeface="Barlow"/>
                      <a:ea typeface="Barlow"/>
                      <a:cs typeface="Barlow"/>
                      <a:sym typeface="Barlow"/>
                    </a:rPr>
                    <a:t>of these interactions</a:t>
                  </a:r>
                  <a:r>
                    <a:rPr lang="en-US" sz="1400" b="1" i="0" u="none" strike="noStrike" cap="none">
                      <a:solidFill>
                        <a:srgbClr val="5C5BB2"/>
                      </a:solidFill>
                      <a:latin typeface="Barlow"/>
                      <a:ea typeface="Barlow"/>
                      <a:cs typeface="Barlow"/>
                      <a:sym typeface="Barlow"/>
                    </a:rPr>
                    <a:t> will be a mock-up of the PSPM. </a:t>
                  </a:r>
                  <a:endParaRPr/>
                </a:p>
              </p:txBody>
            </p:sp>
            <p:sp>
              <p:nvSpPr>
                <p:cNvPr id="57" name="Google Shape;57;p7"/>
                <p:cNvSpPr/>
                <p:nvPr/>
              </p:nvSpPr>
              <p:spPr>
                <a:xfrm>
                  <a:off x="7883430" y="2564797"/>
                  <a:ext cx="2595600" cy="483553"/>
                </a:xfrm>
                <a:prstGeom prst="roundRect">
                  <a:avLst>
                    <a:gd name="adj" fmla="val 16667"/>
                  </a:avLst>
                </a:prstGeom>
                <a:solidFill>
                  <a:srgbClr val="FFC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chemeClr val="lt1"/>
                      </a:solidFill>
                      <a:latin typeface="Barlow"/>
                      <a:ea typeface="Barlow"/>
                      <a:cs typeface="Barlow"/>
                      <a:sym typeface="Barlow"/>
                    </a:rPr>
                    <a:t>Second Iteration: </a:t>
                  </a:r>
                  <a:endParaRPr/>
                </a:p>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chemeClr val="lt1"/>
                      </a:solidFill>
                      <a:latin typeface="Barlow"/>
                      <a:ea typeface="Barlow"/>
                      <a:cs typeface="Barlow"/>
                      <a:sym typeface="Barlow"/>
                    </a:rPr>
                    <a:t>CO-CREATION PHASE</a:t>
                  </a:r>
                  <a:endParaRPr/>
                </a:p>
              </p:txBody>
            </p:sp>
          </p:grpSp>
          <p:grpSp>
            <p:nvGrpSpPr>
              <p:cNvPr id="58" name="Google Shape;58;p7"/>
              <p:cNvGrpSpPr/>
              <p:nvPr/>
            </p:nvGrpSpPr>
            <p:grpSpPr>
              <a:xfrm>
                <a:off x="1080105" y="2397654"/>
                <a:ext cx="3837600" cy="2639333"/>
                <a:chOff x="1080105" y="2529962"/>
                <a:chExt cx="3837600" cy="2639333"/>
              </a:xfrm>
            </p:grpSpPr>
            <p:sp>
              <p:nvSpPr>
                <p:cNvPr id="59" name="Google Shape;59;p7"/>
                <p:cNvSpPr/>
                <p:nvPr/>
              </p:nvSpPr>
              <p:spPr>
                <a:xfrm>
                  <a:off x="1080105" y="2806575"/>
                  <a:ext cx="3837600" cy="2362720"/>
                </a:xfrm>
                <a:prstGeom prst="roundRect">
                  <a:avLst>
                    <a:gd name="adj" fmla="val 16667"/>
                  </a:avLst>
                </a:prstGeom>
                <a:solidFill>
                  <a:schemeClr val="lt1"/>
                </a:solidFill>
                <a:ln w="25400" cap="flat" cmpd="sng">
                  <a:solidFill>
                    <a:srgbClr val="FFC000"/>
                  </a:solidFill>
                  <a:prstDash val="dash"/>
                  <a:round/>
                  <a:headEnd type="none" w="sm" len="sm"/>
                  <a:tailEnd type="none" w="sm" len="sm"/>
                </a:ln>
              </p:spPr>
              <p:txBody>
                <a:bodyPr spcFirstLastPara="1" wrap="square" lIns="91425" tIns="45700" rIns="91425" bIns="45700" anchor="b" anchorCtr="0">
                  <a:noAutofit/>
                </a:bodyPr>
                <a:lstStyle/>
                <a:p>
                  <a:pPr marL="0" marR="0" lvl="0" indent="0" algn="just" rtl="0">
                    <a:lnSpc>
                      <a:spcPct val="100000"/>
                    </a:lnSpc>
                    <a:spcBef>
                      <a:spcPts val="0"/>
                    </a:spcBef>
                    <a:spcAft>
                      <a:spcPts val="0"/>
                    </a:spcAft>
                    <a:buNone/>
                  </a:pPr>
                  <a:r>
                    <a:rPr lang="en-US" sz="1400" b="1" i="0" u="none" strike="noStrike" cap="none">
                      <a:solidFill>
                        <a:srgbClr val="5C5BB2"/>
                      </a:solidFill>
                      <a:latin typeface="Barlow"/>
                      <a:ea typeface="Barlow"/>
                      <a:cs typeface="Barlow"/>
                      <a:sym typeface="Barlow"/>
                    </a:rPr>
                    <a:t>The first iteration has the goal of collecting expectations, requirements and feedback </a:t>
                  </a:r>
                  <a:r>
                    <a:rPr lang="en-US" sz="1400" b="0" i="0" u="none" strike="noStrike" cap="none">
                      <a:solidFill>
                        <a:srgbClr val="3E88D0"/>
                      </a:solidFill>
                      <a:latin typeface="Barlow"/>
                      <a:ea typeface="Barlow"/>
                      <a:cs typeface="Barlow"/>
                      <a:sym typeface="Barlow"/>
                    </a:rPr>
                    <a:t>from stakeholders in order to test the usability of the INTERLINK platform and </a:t>
                  </a:r>
                  <a:r>
                    <a:rPr lang="en-US" sz="1400" b="1" i="0" u="none" strike="noStrike" cap="none">
                      <a:solidFill>
                        <a:srgbClr val="5C5BB2"/>
                      </a:solidFill>
                      <a:latin typeface="Barlow"/>
                      <a:ea typeface="Barlow"/>
                      <a:cs typeface="Barlow"/>
                      <a:sym typeface="Barlow"/>
                    </a:rPr>
                    <a:t>to co-design a blueprint of the PSPM (Participatory Strategic Planning Module) </a:t>
                  </a:r>
                  <a:r>
                    <a:rPr lang="en-US" sz="1400" b="0" i="0" u="none" strike="noStrike" cap="none">
                      <a:solidFill>
                        <a:srgbClr val="3E88D0"/>
                      </a:solidFill>
                      <a:latin typeface="Barlow"/>
                      <a:ea typeface="Barlow"/>
                      <a:cs typeface="Barlow"/>
                      <a:sym typeface="Barlow"/>
                    </a:rPr>
                    <a:t>open to Public Bodies to allow their participation in the definition of the MEF’s Strategic Plan. </a:t>
                  </a:r>
                  <a:endParaRPr sz="2400" b="0" i="0" u="none" strike="noStrike" cap="none">
                    <a:solidFill>
                      <a:srgbClr val="3E88D0"/>
                    </a:solidFill>
                    <a:latin typeface="Barlow"/>
                    <a:ea typeface="Barlow"/>
                    <a:cs typeface="Barlow"/>
                    <a:sym typeface="Barlow"/>
                  </a:endParaRPr>
                </a:p>
              </p:txBody>
            </p:sp>
            <p:sp>
              <p:nvSpPr>
                <p:cNvPr id="60" name="Google Shape;60;p7"/>
                <p:cNvSpPr/>
                <p:nvPr/>
              </p:nvSpPr>
              <p:spPr>
                <a:xfrm>
                  <a:off x="1701105" y="2529962"/>
                  <a:ext cx="2595600" cy="483553"/>
                </a:xfrm>
                <a:prstGeom prst="roundRect">
                  <a:avLst>
                    <a:gd name="adj" fmla="val 16667"/>
                  </a:avLst>
                </a:prstGeom>
                <a:solidFill>
                  <a:srgbClr val="FFC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Barlow"/>
                      <a:ea typeface="Barlow"/>
                      <a:cs typeface="Barlow"/>
                      <a:sym typeface="Barlow"/>
                    </a:rPr>
                    <a:t>First Iteration: </a:t>
                  </a:r>
                  <a:endParaRPr/>
                </a:p>
                <a:p>
                  <a:pPr marL="0" marR="0" lvl="0" indent="0" algn="ctr" rtl="0">
                    <a:lnSpc>
                      <a:spcPct val="100000"/>
                    </a:lnSpc>
                    <a:spcBef>
                      <a:spcPts val="0"/>
                    </a:spcBef>
                    <a:spcAft>
                      <a:spcPts val="0"/>
                    </a:spcAft>
                    <a:buNone/>
                  </a:pPr>
                  <a:r>
                    <a:rPr lang="en-US" sz="1600" b="1" i="0" u="none" strike="noStrike" cap="none">
                      <a:solidFill>
                        <a:schemeClr val="lt1"/>
                      </a:solidFill>
                      <a:latin typeface="Barlow"/>
                      <a:ea typeface="Barlow"/>
                      <a:cs typeface="Barlow"/>
                      <a:sym typeface="Barlow"/>
                    </a:rPr>
                    <a:t>CO-DESIGN PHASE</a:t>
                  </a:r>
                  <a:endParaRPr/>
                </a:p>
              </p:txBody>
            </p:sp>
          </p:grpSp>
          <p:grpSp>
            <p:nvGrpSpPr>
              <p:cNvPr id="61" name="Google Shape;61;p7"/>
              <p:cNvGrpSpPr/>
              <p:nvPr/>
            </p:nvGrpSpPr>
            <p:grpSpPr>
              <a:xfrm>
                <a:off x="5133237" y="3106042"/>
                <a:ext cx="1913700" cy="1257586"/>
                <a:chOff x="5139169" y="3496918"/>
                <a:chExt cx="1913700" cy="1257586"/>
              </a:xfrm>
            </p:grpSpPr>
            <p:sp>
              <p:nvSpPr>
                <p:cNvPr id="62" name="Google Shape;62;p7"/>
                <p:cNvSpPr txBox="1"/>
                <p:nvPr/>
              </p:nvSpPr>
              <p:spPr>
                <a:xfrm>
                  <a:off x="5139169" y="3800204"/>
                  <a:ext cx="19137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3E88D0"/>
                      </a:solidFill>
                      <a:latin typeface="Barlow"/>
                      <a:ea typeface="Barlow"/>
                      <a:cs typeface="Barlow"/>
                      <a:sym typeface="Barlow"/>
                    </a:rPr>
                    <a:t>Between iterations</a:t>
                  </a:r>
                  <a:endParaRPr/>
                </a:p>
                <a:p>
                  <a:pPr marL="0" marR="0" lvl="0" indent="0" algn="ctr" rtl="0">
                    <a:lnSpc>
                      <a:spcPct val="100000"/>
                    </a:lnSpc>
                    <a:spcBef>
                      <a:spcPts val="0"/>
                    </a:spcBef>
                    <a:spcAft>
                      <a:spcPts val="0"/>
                    </a:spcAft>
                    <a:buClr>
                      <a:srgbClr val="000000"/>
                    </a:buClr>
                    <a:buSzPts val="1400"/>
                    <a:buFont typeface="Arial"/>
                    <a:buNone/>
                  </a:pPr>
                  <a:r>
                    <a:rPr lang="en-US" sz="1400" b="1" i="1" u="sng" strike="noStrike" cap="none">
                      <a:solidFill>
                        <a:srgbClr val="5C5BB2"/>
                      </a:solidFill>
                      <a:latin typeface="Barlow"/>
                      <a:ea typeface="Barlow"/>
                      <a:cs typeface="Barlow"/>
                      <a:sym typeface="Barlow"/>
                    </a:rPr>
                    <a:t>a blueprint of the PSPM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3E88D0"/>
                      </a:solidFill>
                      <a:latin typeface="Barlow"/>
                      <a:ea typeface="Barlow"/>
                      <a:cs typeface="Barlow"/>
                      <a:sym typeface="Barlow"/>
                    </a:rPr>
                    <a:t>will be produced</a:t>
                  </a:r>
                  <a:endParaRPr sz="1400" b="0" i="0" u="none" strike="noStrike" cap="none">
                    <a:solidFill>
                      <a:srgbClr val="3E88D0"/>
                    </a:solidFill>
                    <a:latin typeface="Barlow"/>
                    <a:ea typeface="Barlow"/>
                    <a:cs typeface="Barlow"/>
                    <a:sym typeface="Barlow"/>
                  </a:endParaRPr>
                </a:p>
              </p:txBody>
            </p:sp>
            <p:sp>
              <p:nvSpPr>
                <p:cNvPr id="63" name="Google Shape;63;p7"/>
                <p:cNvSpPr/>
                <p:nvPr/>
              </p:nvSpPr>
              <p:spPr>
                <a:xfrm>
                  <a:off x="5774044" y="3496918"/>
                  <a:ext cx="643911" cy="359608"/>
                </a:xfrm>
                <a:prstGeom prst="stripedRightArrow">
                  <a:avLst>
                    <a:gd name="adj1" fmla="val 50000"/>
                    <a:gd name="adj2" fmla="val 50000"/>
                  </a:avLst>
                </a:prstGeom>
                <a:solidFill>
                  <a:srgbClr val="FFC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64" name="Google Shape;64;p7"/>
          <p:cNvSpPr/>
          <p:nvPr/>
        </p:nvSpPr>
        <p:spPr>
          <a:xfrm>
            <a:off x="1204529" y="1893680"/>
            <a:ext cx="4320000" cy="4320000"/>
          </a:xfrm>
          <a:prstGeom prst="ellipse">
            <a:avLst/>
          </a:prstGeom>
          <a:no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 name="Google Shape;26;p16">
            <a:extLst>
              <a:ext uri="{FF2B5EF4-FFF2-40B4-BE49-F238E27FC236}">
                <a16:creationId xmlns:a16="http://schemas.microsoft.com/office/drawing/2014/main" id="{962F3B37-64CF-7C82-3739-7577D34664F9}"/>
              </a:ext>
            </a:extLst>
          </p:cNvPr>
          <p:cNvSpPr/>
          <p:nvPr/>
        </p:nvSpPr>
        <p:spPr>
          <a:xfrm>
            <a:off x="412" y="6392564"/>
            <a:ext cx="2031932" cy="266701"/>
          </a:xfrm>
          <a:prstGeom prst="rect">
            <a:avLst/>
          </a:prstGeom>
          <a:noFill/>
          <a:ln>
            <a:noFill/>
          </a:ln>
        </p:spPr>
        <p:txBody>
          <a:bodyPr spcFirstLastPara="1" wrap="square" lIns="25400" tIns="25400" rIns="25400" bIns="25400" anchor="ctr" anchorCtr="0">
            <a:noAutofit/>
          </a:bodyPr>
          <a:lstStyle/>
          <a:p>
            <a:pPr algn="ctr"/>
            <a:r>
              <a:rPr lang="it-IT" b="1" dirty="0">
                <a:solidFill>
                  <a:schemeClr val="bg1"/>
                </a:solidFill>
              </a:rPr>
              <a:t>17/06/2022</a:t>
            </a:r>
            <a:endParaRPr lang="en-GB"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1030406"/>
          </a:xfrm>
        </p:spPr>
        <p:txBody>
          <a:bodyPr>
            <a:normAutofit/>
          </a:bodyPr>
          <a:lstStyle/>
          <a:p>
            <a:r>
              <a:rPr lang="en-US" dirty="0"/>
              <a:t>VARAM use-case goal</a:t>
            </a:r>
          </a:p>
        </p:txBody>
      </p:sp>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748145" y="922564"/>
            <a:ext cx="10695709" cy="5276723"/>
          </a:xfrm>
        </p:spPr>
        <p:txBody>
          <a:bodyPr>
            <a:normAutofit/>
          </a:bodyPr>
          <a:lstStyle/>
          <a:p>
            <a:r>
              <a:rPr lang="en-US" sz="2400" dirty="0">
                <a:sym typeface="Barlow Medium"/>
              </a:rPr>
              <a:t>VARAM aims to </a:t>
            </a:r>
            <a:r>
              <a:rPr lang="en-US" sz="2400" b="1" dirty="0">
                <a:sym typeface="Barlow Medium"/>
              </a:rPr>
              <a:t>improve public services, by involving a wider range of stakeholders in the development and provision of public </a:t>
            </a:r>
            <a:r>
              <a:rPr lang="en-US" sz="2400" dirty="0">
                <a:sym typeface="Barlow Medium"/>
              </a:rPr>
              <a:t>(specifically municipal) </a:t>
            </a:r>
            <a:r>
              <a:rPr lang="en-US" sz="2400" b="1" dirty="0">
                <a:sym typeface="Barlow Medium"/>
              </a:rPr>
              <a:t>services</a:t>
            </a:r>
            <a:r>
              <a:rPr lang="en-US" sz="2400" dirty="0">
                <a:sym typeface="Barlow Medium"/>
              </a:rPr>
              <a:t>.</a:t>
            </a:r>
          </a:p>
          <a:p>
            <a:endParaRPr lang="en-US" sz="400" dirty="0">
              <a:sym typeface="Barlow Medium"/>
            </a:endParaRPr>
          </a:p>
          <a:p>
            <a:r>
              <a:rPr lang="en-US" sz="2400" dirty="0">
                <a:sym typeface="Barlow Medium"/>
              </a:rPr>
              <a:t>The focus of VARAM pilot is </a:t>
            </a:r>
            <a:r>
              <a:rPr lang="en-US" sz="2400" b="1" dirty="0">
                <a:sym typeface="Barlow Medium"/>
              </a:rPr>
              <a:t>unified municipal services that are provided by all or majority of Latvian municipalities</a:t>
            </a:r>
            <a:r>
              <a:rPr lang="en-US" sz="2400" dirty="0">
                <a:sym typeface="Barlow Medium"/>
              </a:rPr>
              <a:t>.</a:t>
            </a:r>
          </a:p>
          <a:p>
            <a:endParaRPr lang="es-ES" dirty="0">
              <a:sym typeface="Barlow Medium"/>
            </a:endParaRPr>
          </a:p>
          <a:p>
            <a:pPr marL="508000" lvl="1" indent="0">
              <a:buNone/>
            </a:pPr>
            <a:endParaRPr lang="en-US" sz="2000" dirty="0"/>
          </a:p>
        </p:txBody>
      </p:sp>
      <p:pic>
        <p:nvPicPr>
          <p:cNvPr id="6" name="Google Shape;48;p2" descr="A picture containing text  Description automatically generated">
            <a:extLst>
              <a:ext uri="{FF2B5EF4-FFF2-40B4-BE49-F238E27FC236}">
                <a16:creationId xmlns:a16="http://schemas.microsoft.com/office/drawing/2014/main" id="{C2B6311D-0613-7B10-0C48-C561DBD54DAC}"/>
              </a:ext>
            </a:extLst>
          </p:cNvPr>
          <p:cNvPicPr preferRelativeResize="0"/>
          <p:nvPr/>
        </p:nvPicPr>
        <p:blipFill rotWithShape="1">
          <a:blip r:embed="rId2">
            <a:alphaModFix/>
          </a:blip>
          <a:srcRect t="18107" b="6463"/>
          <a:stretch/>
        </p:blipFill>
        <p:spPr>
          <a:xfrm>
            <a:off x="9305837" y="3883250"/>
            <a:ext cx="1564395" cy="1311007"/>
          </a:xfrm>
          <a:prstGeom prst="rect">
            <a:avLst/>
          </a:prstGeom>
          <a:noFill/>
          <a:ln>
            <a:noFill/>
          </a:ln>
        </p:spPr>
      </p:pic>
      <p:pic>
        <p:nvPicPr>
          <p:cNvPr id="7" name="Picture 2">
            <a:extLst>
              <a:ext uri="{FF2B5EF4-FFF2-40B4-BE49-F238E27FC236}">
                <a16:creationId xmlns:a16="http://schemas.microsoft.com/office/drawing/2014/main" id="{EF1BBB56-91DF-940F-A27F-F9699EDC9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398" y="3314701"/>
            <a:ext cx="2270345" cy="341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65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4"/>
          <p:cNvSpPr txBox="1"/>
          <p:nvPr/>
        </p:nvSpPr>
        <p:spPr>
          <a:xfrm>
            <a:off x="1065723" y="988897"/>
            <a:ext cx="8938800" cy="675600"/>
          </a:xfrm>
          <a:prstGeom prst="rect">
            <a:avLst/>
          </a:prstGeom>
          <a:noFill/>
          <a:ln>
            <a:noFill/>
          </a:ln>
        </p:spPr>
        <p:txBody>
          <a:bodyPr spcFirstLastPara="1" wrap="square" lIns="45675" tIns="45675" rIns="45675" bIns="45675" anchor="t" anchorCtr="0">
            <a:normAutofit/>
          </a:bodyPr>
          <a:lstStyle/>
          <a:p>
            <a:pPr marL="50800" marR="0" lvl="0" indent="0" algn="l" rtl="0">
              <a:lnSpc>
                <a:spcPct val="90000"/>
              </a:lnSpc>
              <a:spcBef>
                <a:spcPts val="1000"/>
              </a:spcBef>
              <a:spcAft>
                <a:spcPts val="0"/>
              </a:spcAft>
              <a:buClr>
                <a:srgbClr val="000000"/>
              </a:buClr>
              <a:buSzPts val="2800"/>
              <a:buFont typeface="Arial"/>
              <a:buNone/>
            </a:pPr>
            <a:r>
              <a:rPr lang="en-US" sz="2800" b="1" i="0" u="none" strike="noStrike" cap="none" dirty="0">
                <a:solidFill>
                  <a:srgbClr val="3E88D0"/>
                </a:solidFill>
                <a:latin typeface="Barlow"/>
                <a:ea typeface="Barlow"/>
                <a:cs typeface="Barlow"/>
                <a:sym typeface="Barlow"/>
              </a:rPr>
              <a:t>Zaragoza UC context</a:t>
            </a:r>
            <a:endParaRPr sz="2800" b="1" i="0" u="none" strike="noStrike" cap="none" dirty="0">
              <a:solidFill>
                <a:srgbClr val="3E88D0"/>
              </a:solidFill>
              <a:latin typeface="Barlow"/>
              <a:ea typeface="Barlow"/>
              <a:cs typeface="Barlow"/>
              <a:sym typeface="Barlow"/>
            </a:endParaRPr>
          </a:p>
        </p:txBody>
      </p:sp>
      <p:pic>
        <p:nvPicPr>
          <p:cNvPr id="62" name="Google Shape;62;p4"/>
          <p:cNvPicPr preferRelativeResize="0"/>
          <p:nvPr/>
        </p:nvPicPr>
        <p:blipFill rotWithShape="1">
          <a:blip r:embed="rId3">
            <a:alphaModFix/>
          </a:blip>
          <a:srcRect l="3610" t="25823" r="67724" b="24820"/>
          <a:stretch/>
        </p:blipFill>
        <p:spPr>
          <a:xfrm>
            <a:off x="1812819" y="2619256"/>
            <a:ext cx="1933168" cy="1871320"/>
          </a:xfrm>
          <a:prstGeom prst="rect">
            <a:avLst/>
          </a:prstGeom>
          <a:noFill/>
          <a:ln>
            <a:noFill/>
          </a:ln>
        </p:spPr>
      </p:pic>
      <p:sp>
        <p:nvSpPr>
          <p:cNvPr id="63" name="Google Shape;63;p4"/>
          <p:cNvSpPr txBox="1"/>
          <p:nvPr/>
        </p:nvSpPr>
        <p:spPr>
          <a:xfrm>
            <a:off x="2090767" y="2274791"/>
            <a:ext cx="1526073" cy="4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1400" b="1" i="0" u="none" strike="noStrike" cap="none">
                <a:solidFill>
                  <a:srgbClr val="1587C9"/>
                </a:solidFill>
                <a:latin typeface="Barlow"/>
                <a:ea typeface="Barlow"/>
                <a:cs typeface="Barlow"/>
                <a:sym typeface="Barlow"/>
              </a:rPr>
              <a:t>Public admin</a:t>
            </a:r>
            <a:endParaRPr sz="1400" b="1" i="0" u="none" strike="noStrike" cap="none">
              <a:solidFill>
                <a:srgbClr val="1587C9"/>
              </a:solidFill>
              <a:latin typeface="Barlow"/>
              <a:ea typeface="Barlow"/>
              <a:cs typeface="Barlow"/>
              <a:sym typeface="Barlow"/>
            </a:endParaRPr>
          </a:p>
        </p:txBody>
      </p:sp>
      <p:sp>
        <p:nvSpPr>
          <p:cNvPr id="64" name="Google Shape;64;p4"/>
          <p:cNvSpPr txBox="1"/>
          <p:nvPr/>
        </p:nvSpPr>
        <p:spPr>
          <a:xfrm>
            <a:off x="1113927" y="2880304"/>
            <a:ext cx="1029830" cy="4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1400" b="1" i="0" u="none" strike="noStrike" cap="none">
                <a:solidFill>
                  <a:srgbClr val="1587C9"/>
                </a:solidFill>
                <a:latin typeface="Barlow"/>
                <a:ea typeface="Barlow"/>
                <a:cs typeface="Barlow"/>
                <a:sym typeface="Barlow"/>
              </a:rPr>
              <a:t>NGOs</a:t>
            </a:r>
            <a:endParaRPr sz="1400" b="1" i="0" u="none" strike="noStrike" cap="none">
              <a:solidFill>
                <a:srgbClr val="1587C9"/>
              </a:solidFill>
              <a:latin typeface="Barlow"/>
              <a:ea typeface="Barlow"/>
              <a:cs typeface="Barlow"/>
              <a:sym typeface="Barlow"/>
            </a:endParaRPr>
          </a:p>
        </p:txBody>
      </p:sp>
      <p:sp>
        <p:nvSpPr>
          <p:cNvPr id="65" name="Google Shape;65;p4"/>
          <p:cNvSpPr txBox="1"/>
          <p:nvPr/>
        </p:nvSpPr>
        <p:spPr>
          <a:xfrm>
            <a:off x="865806" y="3887277"/>
            <a:ext cx="1526073" cy="4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1400" b="1" i="0" u="none" strike="noStrike" cap="none">
                <a:solidFill>
                  <a:srgbClr val="1587C9"/>
                </a:solidFill>
                <a:latin typeface="Barlow"/>
                <a:ea typeface="Barlow"/>
                <a:cs typeface="Barlow"/>
                <a:sym typeface="Barlow"/>
              </a:rPr>
              <a:t>Research</a:t>
            </a:r>
            <a:endParaRPr sz="1400" b="1" i="0" u="none" strike="noStrike" cap="none">
              <a:solidFill>
                <a:srgbClr val="1587C9"/>
              </a:solidFill>
              <a:latin typeface="Barlow"/>
              <a:ea typeface="Barlow"/>
              <a:cs typeface="Barlow"/>
              <a:sym typeface="Barlow"/>
            </a:endParaRPr>
          </a:p>
        </p:txBody>
      </p:sp>
      <p:sp>
        <p:nvSpPr>
          <p:cNvPr id="66" name="Google Shape;66;p4"/>
          <p:cNvSpPr txBox="1"/>
          <p:nvPr/>
        </p:nvSpPr>
        <p:spPr>
          <a:xfrm>
            <a:off x="2021340" y="4491028"/>
            <a:ext cx="1664926" cy="4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1400" b="1" i="0" u="none" strike="noStrike" cap="none">
                <a:solidFill>
                  <a:srgbClr val="1587C9"/>
                </a:solidFill>
                <a:latin typeface="Barlow"/>
                <a:ea typeface="Barlow"/>
                <a:cs typeface="Barlow"/>
                <a:sym typeface="Barlow"/>
              </a:rPr>
              <a:t>Entrepreneurs</a:t>
            </a:r>
            <a:endParaRPr sz="1400" b="1" i="0" u="none" strike="noStrike" cap="none">
              <a:solidFill>
                <a:srgbClr val="1587C9"/>
              </a:solidFill>
              <a:latin typeface="Barlow"/>
              <a:ea typeface="Barlow"/>
              <a:cs typeface="Barlow"/>
              <a:sym typeface="Barlow"/>
            </a:endParaRPr>
          </a:p>
        </p:txBody>
      </p:sp>
      <p:sp>
        <p:nvSpPr>
          <p:cNvPr id="67" name="Google Shape;67;p4"/>
          <p:cNvSpPr txBox="1"/>
          <p:nvPr/>
        </p:nvSpPr>
        <p:spPr>
          <a:xfrm>
            <a:off x="3616840" y="3885514"/>
            <a:ext cx="1304118" cy="4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1400" b="1" i="0" u="none" strike="noStrike" cap="none">
                <a:solidFill>
                  <a:srgbClr val="1587C9"/>
                </a:solidFill>
                <a:latin typeface="Barlow"/>
                <a:ea typeface="Barlow"/>
                <a:cs typeface="Barlow"/>
                <a:sym typeface="Barlow"/>
              </a:rPr>
              <a:t>Artists</a:t>
            </a:r>
            <a:endParaRPr sz="2000" b="1" i="0" u="none" strike="noStrike" cap="none">
              <a:solidFill>
                <a:srgbClr val="3E88D0"/>
              </a:solidFill>
              <a:latin typeface="Barlow"/>
              <a:ea typeface="Barlow"/>
              <a:cs typeface="Barlow"/>
              <a:sym typeface="Barlow"/>
            </a:endParaRPr>
          </a:p>
        </p:txBody>
      </p:sp>
      <p:sp>
        <p:nvSpPr>
          <p:cNvPr id="68" name="Google Shape;68;p4"/>
          <p:cNvSpPr txBox="1"/>
          <p:nvPr/>
        </p:nvSpPr>
        <p:spPr>
          <a:xfrm>
            <a:off x="3616840" y="2880304"/>
            <a:ext cx="1664926" cy="40024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1400" b="1" i="0" u="none" strike="noStrike" cap="none">
                <a:solidFill>
                  <a:srgbClr val="1587C9"/>
                </a:solidFill>
                <a:latin typeface="Barlow"/>
                <a:ea typeface="Barlow"/>
                <a:cs typeface="Barlow"/>
                <a:sym typeface="Barlow"/>
              </a:rPr>
              <a:t>Civic Tissue</a:t>
            </a:r>
            <a:endParaRPr sz="1400" b="1" i="0" u="none" strike="noStrike" cap="none">
              <a:solidFill>
                <a:srgbClr val="1587C9"/>
              </a:solidFill>
              <a:latin typeface="Barlow"/>
              <a:ea typeface="Barlow"/>
              <a:cs typeface="Barlow"/>
              <a:sym typeface="Barlow"/>
            </a:endParaRPr>
          </a:p>
        </p:txBody>
      </p:sp>
      <p:sp>
        <p:nvSpPr>
          <p:cNvPr id="69" name="Google Shape;69;p4"/>
          <p:cNvSpPr txBox="1"/>
          <p:nvPr/>
        </p:nvSpPr>
        <p:spPr>
          <a:xfrm>
            <a:off x="4812075" y="2427200"/>
            <a:ext cx="6513000" cy="2572800"/>
          </a:xfrm>
          <a:prstGeom prst="rect">
            <a:avLst/>
          </a:prstGeom>
          <a:noFill/>
          <a:ln>
            <a:noFill/>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2800"/>
              <a:buFont typeface="Arial"/>
              <a:buNone/>
            </a:pPr>
            <a:r>
              <a:rPr lang="en-US" sz="1450" b="0" i="0" u="none" strike="noStrike" cap="none">
                <a:solidFill>
                  <a:srgbClr val="434343"/>
                </a:solidFill>
                <a:latin typeface="Barlow"/>
                <a:ea typeface="Barlow"/>
                <a:cs typeface="Barlow"/>
                <a:sym typeface="Barlow"/>
              </a:rPr>
              <a:t>The City of Zaragoza (ZGZ) together with Zaragoza City of Knowledge Foundation (FZCC) work jointly to promote </a:t>
            </a:r>
            <a:r>
              <a:rPr lang="en-US" sz="1450" b="1" i="0" u="none" strike="noStrike" cap="none">
                <a:solidFill>
                  <a:srgbClr val="434343"/>
                </a:solidFill>
                <a:latin typeface="Barlow"/>
                <a:ea typeface="Barlow"/>
                <a:cs typeface="Barlow"/>
                <a:sym typeface="Barlow"/>
              </a:rPr>
              <a:t>collaborative and innovative programs</a:t>
            </a:r>
            <a:r>
              <a:rPr lang="en-US" sz="1450" b="0" i="0" u="none" strike="noStrike" cap="none">
                <a:solidFill>
                  <a:srgbClr val="434343"/>
                </a:solidFill>
                <a:latin typeface="Barlow"/>
                <a:ea typeface="Barlow"/>
                <a:cs typeface="Barlow"/>
                <a:sym typeface="Barlow"/>
              </a:rPr>
              <a:t> in education, entrepreneurship, smart city, and digital culture.</a:t>
            </a:r>
            <a:endParaRPr sz="1450" b="0" i="0" u="none" strike="noStrike" cap="none">
              <a:solidFill>
                <a:srgbClr val="434343"/>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800"/>
              <a:buFont typeface="Arial"/>
              <a:buNone/>
            </a:pPr>
            <a:endParaRPr sz="1450" b="0" i="0" u="none" strike="noStrike" cap="none">
              <a:solidFill>
                <a:srgbClr val="434343"/>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800"/>
              <a:buFont typeface="Arial"/>
              <a:buNone/>
            </a:pPr>
            <a:r>
              <a:rPr lang="en-US" sz="1450" b="0" i="0" u="none" strike="noStrike" cap="none">
                <a:solidFill>
                  <a:srgbClr val="434343"/>
                </a:solidFill>
                <a:latin typeface="Barlow"/>
                <a:ea typeface="Barlow"/>
                <a:cs typeface="Barlow"/>
                <a:sym typeface="Barlow"/>
              </a:rPr>
              <a:t>Etopia. Center of art and technology, is the headquarters of both the Smart City Service and the Zaragoza City of Knowledge Foundation.</a:t>
            </a:r>
            <a:endParaRPr sz="1450" b="0" i="0" u="none" strike="noStrike" cap="none">
              <a:solidFill>
                <a:srgbClr val="434343"/>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2000"/>
              <a:buFont typeface="Arial"/>
              <a:buNone/>
            </a:pPr>
            <a:endParaRPr sz="1450" b="0" i="0" u="none" strike="noStrike" cap="none">
              <a:solidFill>
                <a:srgbClr val="434343"/>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800"/>
              <a:buFont typeface="Arial"/>
              <a:buNone/>
            </a:pPr>
            <a:r>
              <a:rPr lang="en-US" sz="1450" b="0" i="0" u="none" strike="noStrike" cap="none">
                <a:solidFill>
                  <a:srgbClr val="434343"/>
                </a:solidFill>
                <a:latin typeface="Barlow"/>
                <a:ea typeface="Barlow"/>
                <a:cs typeface="Barlow"/>
                <a:sym typeface="Barlow"/>
              </a:rPr>
              <a:t>In addition to Zaragoza City Council's Smart City Service and the Zaragoza City of Knowledge Foundation, Etopia also involves other stakeholders who design, organise and produce different programmes aimed at </a:t>
            </a:r>
            <a:r>
              <a:rPr lang="en-US" sz="1450" b="1" i="0" u="none" strike="noStrike" cap="none">
                <a:solidFill>
                  <a:srgbClr val="434343"/>
                </a:solidFill>
                <a:latin typeface="Barlow"/>
                <a:ea typeface="Barlow"/>
                <a:cs typeface="Barlow"/>
                <a:sym typeface="Barlow"/>
              </a:rPr>
              <a:t>schools, creators, artists, researchers, entrepreneurs, companies and citizens in general.</a:t>
            </a:r>
            <a:endParaRPr sz="1700" b="0" i="0" u="none" strike="noStrike" cap="none">
              <a:solidFill>
                <a:srgbClr val="313131"/>
              </a:solidFill>
              <a:latin typeface="Barlow"/>
              <a:ea typeface="Barlow"/>
              <a:cs typeface="Barlow"/>
              <a:sym typeface="Barlow"/>
            </a:endParaRPr>
          </a:p>
        </p:txBody>
      </p:sp>
      <p:sp>
        <p:nvSpPr>
          <p:cNvPr id="70" name="Google Shape;70;p4"/>
          <p:cNvSpPr txBox="1"/>
          <p:nvPr/>
        </p:nvSpPr>
        <p:spPr>
          <a:xfrm>
            <a:off x="1065725" y="1371250"/>
            <a:ext cx="8107200" cy="66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rgbClr val="38B6FF"/>
                </a:solidFill>
                <a:latin typeface="Barlow"/>
                <a:ea typeface="Barlow"/>
                <a:cs typeface="Barlow"/>
                <a:sym typeface="Barlow"/>
              </a:rPr>
              <a:t>e</a:t>
            </a:r>
            <a:r>
              <a:rPr lang="en-US" sz="2100" b="0" i="0" u="none" strike="noStrike" cap="none">
                <a:solidFill>
                  <a:srgbClr val="38B6FF"/>
                </a:solidFill>
                <a:latin typeface="Barlow"/>
                <a:ea typeface="Barlow"/>
                <a:cs typeface="Barlow"/>
                <a:sym typeface="Barlow"/>
              </a:rPr>
              <a:t>TOPIA_ Center for Arts &amp; Tech. </a:t>
            </a:r>
            <a:r>
              <a:rPr lang="en-US" sz="2300" b="1" i="0" u="none" strike="noStrike" cap="none">
                <a:solidFill>
                  <a:srgbClr val="38B6FF"/>
                </a:solidFill>
                <a:latin typeface="Barlow"/>
                <a:ea typeface="Barlow"/>
                <a:cs typeface="Barlow"/>
                <a:sym typeface="Barlow"/>
              </a:rPr>
              <a:t>Municipal Innovation Hub</a:t>
            </a:r>
            <a:endParaRPr sz="2300" b="0" i="0" u="none" strike="noStrike" cap="none">
              <a:solidFill>
                <a:srgbClr val="000000"/>
              </a:solidFill>
              <a:latin typeface="Arial"/>
              <a:ea typeface="Arial"/>
              <a:cs typeface="Arial"/>
              <a:sym typeface="Arial"/>
            </a:endParaRPr>
          </a:p>
        </p:txBody>
      </p:sp>
      <p:pic>
        <p:nvPicPr>
          <p:cNvPr id="71" name="Google Shape;71;p4"/>
          <p:cNvPicPr preferRelativeResize="0"/>
          <p:nvPr/>
        </p:nvPicPr>
        <p:blipFill rotWithShape="1">
          <a:blip r:embed="rId4">
            <a:alphaModFix/>
          </a:blip>
          <a:srcRect/>
          <a:stretch/>
        </p:blipFill>
        <p:spPr>
          <a:xfrm rot="-5400000">
            <a:off x="11199900" y="5170149"/>
            <a:ext cx="1430677" cy="229650"/>
          </a:xfrm>
          <a:prstGeom prst="rect">
            <a:avLst/>
          </a:prstGeom>
          <a:noFill/>
          <a:ln>
            <a:noFill/>
          </a:ln>
        </p:spPr>
      </p:pic>
      <p:sp>
        <p:nvSpPr>
          <p:cNvPr id="17" name="Google Shape;27;p16">
            <a:extLst>
              <a:ext uri="{FF2B5EF4-FFF2-40B4-BE49-F238E27FC236}">
                <a16:creationId xmlns:a16="http://schemas.microsoft.com/office/drawing/2014/main" id="{EE6F52A2-4E82-A509-C896-D47611A19EF0}"/>
              </a:ext>
            </a:extLst>
          </p:cNvPr>
          <p:cNvSpPr/>
          <p:nvPr/>
        </p:nvSpPr>
        <p:spPr>
          <a:xfrm>
            <a:off x="2143207" y="6367396"/>
            <a:ext cx="4759770" cy="342901"/>
          </a:xfrm>
          <a:prstGeom prst="rect">
            <a:avLst/>
          </a:prstGeom>
          <a:noFill/>
          <a:ln>
            <a:noFill/>
          </a:ln>
        </p:spPr>
        <p:txBody>
          <a:bodyPr spcFirstLastPara="1" wrap="square" lIns="25400" tIns="25400" rIns="25400" bIns="25400" anchor="ctr" anchorCtr="0">
            <a:noAutofit/>
          </a:bodyPr>
          <a:lstStyle/>
          <a:p>
            <a:pPr marL="0" marR="0" lvl="0" indent="0" algn="l" rtl="0">
              <a:lnSpc>
                <a:spcPct val="150000"/>
              </a:lnSpc>
              <a:spcBef>
                <a:spcPts val="0"/>
              </a:spcBef>
              <a:spcAft>
                <a:spcPts val="0"/>
              </a:spcAft>
              <a:buClr>
                <a:srgbClr val="1289CB"/>
              </a:buClr>
              <a:buSzPts val="1900"/>
              <a:buFont typeface="Barlow"/>
              <a:buNone/>
            </a:pPr>
            <a:r>
              <a:rPr lang="en-US" sz="1900" b="1" i="0" u="none" strike="noStrike" cap="none" dirty="0">
                <a:solidFill>
                  <a:srgbClr val="1289CB"/>
                </a:solidFill>
                <a:latin typeface="Barlow"/>
                <a:ea typeface="Barlow"/>
                <a:cs typeface="Barlow"/>
                <a:sym typeface="Barlow"/>
              </a:rPr>
              <a:t>DG.O 2022: Democratizing co-creation</a:t>
            </a:r>
          </a:p>
        </p:txBody>
      </p:sp>
      <p:sp>
        <p:nvSpPr>
          <p:cNvPr id="18" name="Google Shape;26;p16">
            <a:extLst>
              <a:ext uri="{FF2B5EF4-FFF2-40B4-BE49-F238E27FC236}">
                <a16:creationId xmlns:a16="http://schemas.microsoft.com/office/drawing/2014/main" id="{4805B2B4-FE0D-35B3-CD6F-42D2DF9B99F9}"/>
              </a:ext>
            </a:extLst>
          </p:cNvPr>
          <p:cNvSpPr/>
          <p:nvPr/>
        </p:nvSpPr>
        <p:spPr>
          <a:xfrm>
            <a:off x="412" y="6392564"/>
            <a:ext cx="2031932" cy="266701"/>
          </a:xfrm>
          <a:prstGeom prst="rect">
            <a:avLst/>
          </a:prstGeom>
          <a:noFill/>
          <a:ln>
            <a:noFill/>
          </a:ln>
        </p:spPr>
        <p:txBody>
          <a:bodyPr spcFirstLastPara="1" wrap="square" lIns="25400" tIns="25400" rIns="25400" bIns="25400" anchor="ctr" anchorCtr="0">
            <a:noAutofit/>
          </a:bodyPr>
          <a:lstStyle/>
          <a:p>
            <a:pPr algn="ctr"/>
            <a:r>
              <a:rPr lang="it-IT" b="1" dirty="0">
                <a:solidFill>
                  <a:schemeClr val="bg1"/>
                </a:solidFill>
              </a:rPr>
              <a:t>17/06/2022</a:t>
            </a:r>
            <a:endParaRPr lang="en-GB"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p:nvPr/>
        </p:nvSpPr>
        <p:spPr>
          <a:xfrm>
            <a:off x="1478425" y="2101850"/>
            <a:ext cx="8938800" cy="2438400"/>
          </a:xfrm>
          <a:prstGeom prst="rect">
            <a:avLst/>
          </a:prstGeom>
          <a:noFill/>
          <a:ln>
            <a:noFill/>
          </a:ln>
        </p:spPr>
        <p:txBody>
          <a:bodyPr spcFirstLastPara="1" wrap="square" lIns="45675" tIns="45675" rIns="45675" bIns="45675" anchor="t" anchorCtr="0">
            <a:noAutofit/>
          </a:bodyPr>
          <a:lstStyle/>
          <a:p>
            <a:pPr marL="457200" marR="0" lvl="0" indent="-327025" algn="l" rtl="0">
              <a:lnSpc>
                <a:spcPct val="115000"/>
              </a:lnSpc>
              <a:spcBef>
                <a:spcPts val="1000"/>
              </a:spcBef>
              <a:spcAft>
                <a:spcPts val="0"/>
              </a:spcAft>
              <a:buClr>
                <a:srgbClr val="434343"/>
              </a:buClr>
              <a:buSzPts val="1550"/>
              <a:buFont typeface="Barlow"/>
              <a:buAutoNum type="arabicPeriod"/>
            </a:pPr>
            <a:r>
              <a:rPr lang="en-US" sz="1550" b="0" i="0" u="none" strike="noStrike" cap="none">
                <a:solidFill>
                  <a:srgbClr val="434343"/>
                </a:solidFill>
                <a:latin typeface="Barlow"/>
                <a:ea typeface="Barlow"/>
                <a:cs typeface="Barlow"/>
                <a:sym typeface="Barlow"/>
              </a:rPr>
              <a:t>Provide a </a:t>
            </a:r>
            <a:r>
              <a:rPr lang="en-US" sz="1550" b="1" i="0" u="none" strike="noStrike" cap="none">
                <a:solidFill>
                  <a:srgbClr val="434343"/>
                </a:solidFill>
                <a:latin typeface="Barlow"/>
                <a:ea typeface="Barlow"/>
                <a:cs typeface="Barlow"/>
                <a:sym typeface="Barlow"/>
              </a:rPr>
              <a:t>digital layer </a:t>
            </a:r>
            <a:r>
              <a:rPr lang="en-US" sz="1550" b="0" i="0" u="none" strike="noStrike" cap="none">
                <a:solidFill>
                  <a:srgbClr val="434343"/>
                </a:solidFill>
                <a:latin typeface="Barlow"/>
                <a:ea typeface="Barlow"/>
                <a:cs typeface="Barlow"/>
                <a:sym typeface="Barlow"/>
              </a:rPr>
              <a:t>to our physical </a:t>
            </a:r>
            <a:r>
              <a:rPr lang="en-US" sz="1550" b="1" i="0" u="none" strike="noStrike" cap="none">
                <a:solidFill>
                  <a:srgbClr val="434343"/>
                </a:solidFill>
                <a:latin typeface="Barlow"/>
                <a:ea typeface="Barlow"/>
                <a:cs typeface="Barlow"/>
                <a:sym typeface="Barlow"/>
              </a:rPr>
              <a:t>co-creation and co-delivery</a:t>
            </a:r>
            <a:r>
              <a:rPr lang="en-US" sz="1550" b="0" i="0" u="none" strike="noStrike" cap="none">
                <a:solidFill>
                  <a:srgbClr val="434343"/>
                </a:solidFill>
                <a:latin typeface="Barlow"/>
                <a:ea typeface="Barlow"/>
                <a:cs typeface="Barlow"/>
                <a:sym typeface="Barlow"/>
              </a:rPr>
              <a:t> activities </a:t>
            </a:r>
            <a:endParaRPr sz="1550" b="0" i="0" u="none" strike="noStrike" cap="none">
              <a:solidFill>
                <a:srgbClr val="434343"/>
              </a:solidFill>
              <a:latin typeface="Barlow"/>
              <a:ea typeface="Barlow"/>
              <a:cs typeface="Barlow"/>
              <a:sym typeface="Barlow"/>
            </a:endParaRPr>
          </a:p>
          <a:p>
            <a:pPr marL="457200" marR="0" lvl="0" indent="-327025" algn="l" rtl="0">
              <a:lnSpc>
                <a:spcPct val="115000"/>
              </a:lnSpc>
              <a:spcBef>
                <a:spcPts val="0"/>
              </a:spcBef>
              <a:spcAft>
                <a:spcPts val="0"/>
              </a:spcAft>
              <a:buClr>
                <a:srgbClr val="434343"/>
              </a:buClr>
              <a:buSzPts val="1550"/>
              <a:buFont typeface="Barlow"/>
              <a:buAutoNum type="arabicPeriod"/>
            </a:pPr>
            <a:r>
              <a:rPr lang="en-US" sz="1550" b="0" i="0" u="none" strike="noStrike" cap="none">
                <a:solidFill>
                  <a:srgbClr val="434343"/>
                </a:solidFill>
                <a:latin typeface="Barlow"/>
                <a:ea typeface="Barlow"/>
                <a:cs typeface="Barlow"/>
                <a:sym typeface="Barlow"/>
              </a:rPr>
              <a:t>Increase our internal productivity through </a:t>
            </a:r>
            <a:r>
              <a:rPr lang="en-US" sz="1550" b="1" i="0" u="none" strike="noStrike" cap="none">
                <a:solidFill>
                  <a:srgbClr val="434343"/>
                </a:solidFill>
                <a:latin typeface="Barlow"/>
                <a:ea typeface="Barlow"/>
                <a:cs typeface="Barlow"/>
                <a:sym typeface="Barlow"/>
              </a:rPr>
              <a:t>better reporting</a:t>
            </a:r>
            <a:r>
              <a:rPr lang="en-US" sz="1550" b="0" i="0" u="none" strike="noStrike" cap="none">
                <a:solidFill>
                  <a:srgbClr val="434343"/>
                </a:solidFill>
                <a:latin typeface="Barlow"/>
                <a:ea typeface="Barlow"/>
                <a:cs typeface="Barlow"/>
                <a:sym typeface="Barlow"/>
              </a:rPr>
              <a:t>, tracking, and booking, also creating a </a:t>
            </a:r>
            <a:r>
              <a:rPr lang="en-US" sz="1550" b="1" i="0" u="none" strike="noStrike" cap="none">
                <a:solidFill>
                  <a:srgbClr val="434343"/>
                </a:solidFill>
                <a:latin typeface="Barlow"/>
                <a:ea typeface="Barlow"/>
                <a:cs typeface="Barlow"/>
                <a:sym typeface="Barlow"/>
              </a:rPr>
              <a:t>data feedback </a:t>
            </a:r>
            <a:r>
              <a:rPr lang="en-US" sz="1550" b="0" i="0" u="none" strike="noStrike" cap="none">
                <a:solidFill>
                  <a:srgbClr val="434343"/>
                </a:solidFill>
                <a:latin typeface="Barlow"/>
                <a:ea typeface="Barlow"/>
                <a:cs typeface="Barlow"/>
                <a:sym typeface="Barlow"/>
              </a:rPr>
              <a:t>loop for agile improvement</a:t>
            </a:r>
            <a:endParaRPr sz="1550" b="0" i="0" u="none" strike="noStrike" cap="none">
              <a:solidFill>
                <a:srgbClr val="434343"/>
              </a:solidFill>
              <a:latin typeface="Barlow"/>
              <a:ea typeface="Barlow"/>
              <a:cs typeface="Barlow"/>
              <a:sym typeface="Barlow"/>
            </a:endParaRPr>
          </a:p>
          <a:p>
            <a:pPr marL="457200" marR="0" lvl="0" indent="-327025" algn="l" rtl="0">
              <a:lnSpc>
                <a:spcPct val="115000"/>
              </a:lnSpc>
              <a:spcBef>
                <a:spcPts val="0"/>
              </a:spcBef>
              <a:spcAft>
                <a:spcPts val="0"/>
              </a:spcAft>
              <a:buClr>
                <a:srgbClr val="434343"/>
              </a:buClr>
              <a:buSzPts val="1550"/>
              <a:buFont typeface="Barlow"/>
              <a:buAutoNum type="arabicPeriod"/>
            </a:pPr>
            <a:r>
              <a:rPr lang="en-US" sz="1550" b="0" i="0" u="none" strike="noStrike" cap="none">
                <a:solidFill>
                  <a:srgbClr val="434343"/>
                </a:solidFill>
                <a:latin typeface="Barlow"/>
                <a:ea typeface="Barlow"/>
                <a:cs typeface="Barlow"/>
                <a:sym typeface="Barlow"/>
              </a:rPr>
              <a:t>Improve the citizen perception in our </a:t>
            </a:r>
            <a:r>
              <a:rPr lang="en-US" sz="1550" b="1" i="0" u="none" strike="noStrike" cap="none">
                <a:solidFill>
                  <a:srgbClr val="434343"/>
                </a:solidFill>
                <a:latin typeface="Barlow"/>
                <a:ea typeface="Barlow"/>
                <a:cs typeface="Barlow"/>
                <a:sym typeface="Barlow"/>
              </a:rPr>
              <a:t>brand </a:t>
            </a:r>
            <a:r>
              <a:rPr lang="en-US" sz="1550" b="0" i="0" u="none" strike="noStrike" cap="none">
                <a:solidFill>
                  <a:srgbClr val="434343"/>
                </a:solidFill>
                <a:latin typeface="Barlow"/>
                <a:ea typeface="Barlow"/>
                <a:cs typeface="Barlow"/>
                <a:sym typeface="Barlow"/>
              </a:rPr>
              <a:t>as a City Making Center through a more accessible and open catalogue of services</a:t>
            </a:r>
            <a:endParaRPr sz="1550" b="0" i="0" u="none" strike="noStrike" cap="none">
              <a:solidFill>
                <a:srgbClr val="434343"/>
              </a:solidFill>
              <a:latin typeface="Barlow"/>
              <a:ea typeface="Barlow"/>
              <a:cs typeface="Barlow"/>
              <a:sym typeface="Barlow"/>
            </a:endParaRPr>
          </a:p>
          <a:p>
            <a:pPr marL="457200" marR="0" lvl="0" indent="-327025" algn="l" rtl="0">
              <a:lnSpc>
                <a:spcPct val="115000"/>
              </a:lnSpc>
              <a:spcBef>
                <a:spcPts val="0"/>
              </a:spcBef>
              <a:spcAft>
                <a:spcPts val="0"/>
              </a:spcAft>
              <a:buClr>
                <a:srgbClr val="434343"/>
              </a:buClr>
              <a:buSzPts val="1550"/>
              <a:buFont typeface="Barlow"/>
              <a:buAutoNum type="arabicPeriod"/>
            </a:pPr>
            <a:r>
              <a:rPr lang="en-US" sz="1550" b="0" i="0" u="none" strike="noStrike" cap="none">
                <a:solidFill>
                  <a:srgbClr val="434343"/>
                </a:solidFill>
                <a:latin typeface="Barlow"/>
                <a:ea typeface="Barlow"/>
                <a:cs typeface="Barlow"/>
                <a:sym typeface="Barlow"/>
              </a:rPr>
              <a:t>Promote the </a:t>
            </a:r>
            <a:r>
              <a:rPr lang="en-US" sz="1550" b="1" i="0" u="none" strike="noStrike" cap="none">
                <a:solidFill>
                  <a:srgbClr val="434343"/>
                </a:solidFill>
                <a:latin typeface="Barlow"/>
                <a:ea typeface="Barlow"/>
                <a:cs typeface="Barlow"/>
                <a:sym typeface="Barlow"/>
              </a:rPr>
              <a:t>transition from users to co-producers and co-deliverers</a:t>
            </a:r>
            <a:r>
              <a:rPr lang="en-US" sz="1550" b="0" i="0" u="none" strike="noStrike" cap="none">
                <a:solidFill>
                  <a:srgbClr val="434343"/>
                </a:solidFill>
                <a:latin typeface="Barlow"/>
                <a:ea typeface="Barlow"/>
                <a:cs typeface="Barlow"/>
                <a:sym typeface="Barlow"/>
              </a:rPr>
              <a:t> from an </a:t>
            </a:r>
            <a:r>
              <a:rPr lang="en-US" sz="1550" b="1" i="0" u="none" strike="noStrike" cap="none">
                <a:solidFill>
                  <a:srgbClr val="434343"/>
                </a:solidFill>
                <a:latin typeface="Barlow"/>
                <a:ea typeface="Barlow"/>
                <a:cs typeface="Barlow"/>
                <a:sym typeface="Barlow"/>
              </a:rPr>
              <a:t>agile and "open source"</a:t>
            </a:r>
            <a:r>
              <a:rPr lang="en-US" sz="1550" b="0" i="0" u="none" strike="noStrike" cap="none">
                <a:solidFill>
                  <a:srgbClr val="434343"/>
                </a:solidFill>
                <a:latin typeface="Barlow"/>
                <a:ea typeface="Barlow"/>
                <a:cs typeface="Barlow"/>
                <a:sym typeface="Barlow"/>
              </a:rPr>
              <a:t> approach.</a:t>
            </a:r>
            <a:endParaRPr sz="1550" b="0" i="0" u="none" strike="noStrike" cap="none">
              <a:solidFill>
                <a:srgbClr val="434343"/>
              </a:solidFill>
              <a:latin typeface="Barlow"/>
              <a:ea typeface="Barlow"/>
              <a:cs typeface="Barlow"/>
              <a:sym typeface="Barlow"/>
            </a:endParaRPr>
          </a:p>
          <a:p>
            <a:pPr marL="457200" marR="0" lvl="0" indent="-327025" algn="l" rtl="0">
              <a:lnSpc>
                <a:spcPct val="115000"/>
              </a:lnSpc>
              <a:spcBef>
                <a:spcPts val="0"/>
              </a:spcBef>
              <a:spcAft>
                <a:spcPts val="0"/>
              </a:spcAft>
              <a:buClr>
                <a:srgbClr val="434343"/>
              </a:buClr>
              <a:buSzPts val="1550"/>
              <a:buFont typeface="Barlow"/>
              <a:buAutoNum type="arabicPeriod"/>
            </a:pPr>
            <a:r>
              <a:rPr lang="en-US" sz="1550" b="0" i="0" u="none" strike="noStrike" cap="none">
                <a:solidFill>
                  <a:srgbClr val="434343"/>
                </a:solidFill>
                <a:latin typeface="Barlow"/>
                <a:ea typeface="Barlow"/>
                <a:cs typeface="Barlow"/>
                <a:sym typeface="Barlow"/>
              </a:rPr>
              <a:t>Enhance the engagement and participation level of the communities around Etopia_ including its </a:t>
            </a:r>
            <a:r>
              <a:rPr lang="en-US" sz="1550" b="1" i="0" u="none" strike="noStrike" cap="none">
                <a:solidFill>
                  <a:srgbClr val="434343"/>
                </a:solidFill>
                <a:latin typeface="Barlow"/>
                <a:ea typeface="Barlow"/>
                <a:cs typeface="Barlow"/>
                <a:sym typeface="Barlow"/>
              </a:rPr>
              <a:t>co-governance</a:t>
            </a:r>
            <a:r>
              <a:rPr lang="en-US" sz="1550" b="0" i="0" u="none" strike="noStrike" cap="none">
                <a:solidFill>
                  <a:srgbClr val="434343"/>
                </a:solidFill>
                <a:latin typeface="Barlow"/>
                <a:ea typeface="Barlow"/>
                <a:cs typeface="Barlow"/>
                <a:sym typeface="Barlow"/>
              </a:rPr>
              <a:t> through tokenization and gamification.</a:t>
            </a:r>
            <a:endParaRPr sz="1550" b="0" i="0" u="none" strike="noStrike" cap="none">
              <a:solidFill>
                <a:srgbClr val="434343"/>
              </a:solidFill>
              <a:latin typeface="Barlow"/>
              <a:ea typeface="Barlow"/>
              <a:cs typeface="Barlow"/>
              <a:sym typeface="Barlow"/>
            </a:endParaRPr>
          </a:p>
        </p:txBody>
      </p:sp>
      <p:pic>
        <p:nvPicPr>
          <p:cNvPr id="91" name="Google Shape;91;p6"/>
          <p:cNvPicPr preferRelativeResize="0"/>
          <p:nvPr/>
        </p:nvPicPr>
        <p:blipFill rotWithShape="1">
          <a:blip r:embed="rId3">
            <a:alphaModFix/>
          </a:blip>
          <a:srcRect/>
          <a:stretch/>
        </p:blipFill>
        <p:spPr>
          <a:xfrm rot="-5400000">
            <a:off x="11199900" y="5170149"/>
            <a:ext cx="1430677" cy="229650"/>
          </a:xfrm>
          <a:prstGeom prst="rect">
            <a:avLst/>
          </a:prstGeom>
          <a:noFill/>
          <a:ln>
            <a:noFill/>
          </a:ln>
        </p:spPr>
      </p:pic>
      <p:sp>
        <p:nvSpPr>
          <p:cNvPr id="92" name="Google Shape;92;p6"/>
          <p:cNvSpPr txBox="1"/>
          <p:nvPr/>
        </p:nvSpPr>
        <p:spPr>
          <a:xfrm>
            <a:off x="1065723" y="988897"/>
            <a:ext cx="8938800" cy="675600"/>
          </a:xfrm>
          <a:prstGeom prst="rect">
            <a:avLst/>
          </a:prstGeom>
          <a:noFill/>
          <a:ln>
            <a:noFill/>
          </a:ln>
        </p:spPr>
        <p:txBody>
          <a:bodyPr spcFirstLastPara="1" wrap="square" lIns="45675" tIns="45675" rIns="45675" bIns="45675" anchor="t" anchorCtr="0">
            <a:normAutofit/>
          </a:bodyPr>
          <a:lstStyle/>
          <a:p>
            <a:pPr marL="50800" marR="0" lvl="0" indent="0" algn="l" rtl="0">
              <a:lnSpc>
                <a:spcPct val="90000"/>
              </a:lnSpc>
              <a:spcBef>
                <a:spcPts val="1000"/>
              </a:spcBef>
              <a:spcAft>
                <a:spcPts val="0"/>
              </a:spcAft>
              <a:buClr>
                <a:srgbClr val="000000"/>
              </a:buClr>
              <a:buSzPts val="2800"/>
              <a:buFont typeface="Arial"/>
              <a:buNone/>
            </a:pPr>
            <a:r>
              <a:rPr lang="en-US" sz="2800" b="1" i="0" u="none" strike="noStrike" cap="none">
                <a:solidFill>
                  <a:srgbClr val="3E88D0"/>
                </a:solidFill>
                <a:latin typeface="Barlow"/>
                <a:ea typeface="Barlow"/>
                <a:cs typeface="Barlow"/>
                <a:sym typeface="Barlow"/>
              </a:rPr>
              <a:t>Zaragoza UC: Goals and Expectations</a:t>
            </a:r>
            <a:endParaRPr sz="2800" b="1" i="0" u="none" strike="noStrike" cap="none">
              <a:solidFill>
                <a:srgbClr val="3E88D0"/>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6"/>
          <p:cNvSpPr txBox="1"/>
          <p:nvPr/>
        </p:nvSpPr>
        <p:spPr>
          <a:xfrm>
            <a:off x="918766" y="107154"/>
            <a:ext cx="8938800" cy="675600"/>
          </a:xfrm>
          <a:prstGeom prst="rect">
            <a:avLst/>
          </a:prstGeom>
          <a:noFill/>
          <a:ln>
            <a:noFill/>
          </a:ln>
        </p:spPr>
        <p:txBody>
          <a:bodyPr spcFirstLastPara="1" wrap="square" lIns="45675" tIns="45675" rIns="45675" bIns="45675" anchor="t" anchorCtr="0">
            <a:normAutofit/>
          </a:bodyPr>
          <a:lstStyle/>
          <a:p>
            <a:pPr marL="50800" marR="0" lvl="0" indent="0" algn="l" rtl="0">
              <a:lnSpc>
                <a:spcPct val="90000"/>
              </a:lnSpc>
              <a:spcBef>
                <a:spcPts val="1000"/>
              </a:spcBef>
              <a:spcAft>
                <a:spcPts val="0"/>
              </a:spcAft>
              <a:buClr>
                <a:srgbClr val="000000"/>
              </a:buClr>
              <a:buSzPts val="2800"/>
              <a:buFont typeface="Arial"/>
              <a:buNone/>
            </a:pPr>
            <a:r>
              <a:rPr lang="en-US" sz="2800" b="1" i="0" u="none" strike="noStrike" cap="none" dirty="0" err="1">
                <a:solidFill>
                  <a:srgbClr val="3E88D0"/>
                </a:solidFill>
                <a:latin typeface="Barlow"/>
                <a:ea typeface="Barlow"/>
                <a:cs typeface="Barlow"/>
                <a:sym typeface="Barlow"/>
              </a:rPr>
              <a:t>Otras</a:t>
            </a:r>
            <a:r>
              <a:rPr lang="en-US" sz="2800" b="1" i="0" u="none" strike="noStrike" cap="none" dirty="0">
                <a:solidFill>
                  <a:srgbClr val="3E88D0"/>
                </a:solidFill>
                <a:latin typeface="Barlow"/>
                <a:ea typeface="Barlow"/>
                <a:cs typeface="Barlow"/>
                <a:sym typeface="Barlow"/>
              </a:rPr>
              <a:t> </a:t>
            </a:r>
            <a:r>
              <a:rPr lang="en-US" sz="2800" b="1" i="0" u="none" strike="noStrike" cap="none" dirty="0" err="1">
                <a:solidFill>
                  <a:srgbClr val="3E88D0"/>
                </a:solidFill>
                <a:latin typeface="Barlow"/>
                <a:ea typeface="Barlow"/>
                <a:cs typeface="Barlow"/>
                <a:sym typeface="Barlow"/>
              </a:rPr>
              <a:t>iniciativas</a:t>
            </a:r>
            <a:r>
              <a:rPr lang="en-US" sz="2800" b="1" i="0" u="none" strike="noStrike" cap="none" dirty="0">
                <a:solidFill>
                  <a:srgbClr val="3E88D0"/>
                </a:solidFill>
                <a:latin typeface="Barlow"/>
                <a:ea typeface="Barlow"/>
                <a:cs typeface="Barlow"/>
                <a:sym typeface="Barlow"/>
              </a:rPr>
              <a:t>: SOCIO-BEE &amp; GREENGAGE</a:t>
            </a:r>
            <a:endParaRPr sz="2800" b="1" i="0" u="none" strike="noStrike" cap="none" dirty="0">
              <a:solidFill>
                <a:srgbClr val="3E88D0"/>
              </a:solidFill>
              <a:latin typeface="Barlow"/>
              <a:ea typeface="Barlow"/>
              <a:cs typeface="Barlow"/>
              <a:sym typeface="Barlow"/>
            </a:endParaRPr>
          </a:p>
        </p:txBody>
      </p:sp>
      <p:pic>
        <p:nvPicPr>
          <p:cNvPr id="5" name="Google Shape;124;p3">
            <a:hlinkClick r:id="rId3"/>
            <a:extLst>
              <a:ext uri="{FF2B5EF4-FFF2-40B4-BE49-F238E27FC236}">
                <a16:creationId xmlns:a16="http://schemas.microsoft.com/office/drawing/2014/main" id="{3D35A63F-853C-CB08-BEE2-FC7CB4D846D8}"/>
              </a:ext>
            </a:extLst>
          </p:cNvPr>
          <p:cNvPicPr>
            <a:picLocks noChangeAspect="1"/>
          </p:cNvPicPr>
          <p:nvPr/>
        </p:nvPicPr>
        <p:blipFill>
          <a:blip r:embed="rId4">
            <a:alphaModFix/>
          </a:blip>
          <a:srcRect/>
          <a:stretch/>
        </p:blipFill>
        <p:spPr bwMode="auto">
          <a:xfrm>
            <a:off x="661307" y="1596052"/>
            <a:ext cx="11704320" cy="4211955"/>
          </a:xfrm>
          <a:prstGeom prst="rect">
            <a:avLst/>
          </a:prstGeom>
          <a:noFill/>
          <a:ln>
            <a:noFill/>
          </a:ln>
        </p:spPr>
      </p:pic>
    </p:spTree>
    <p:extLst>
      <p:ext uri="{BB962C8B-B14F-4D97-AF65-F5344CB8AC3E}">
        <p14:creationId xmlns:p14="http://schemas.microsoft.com/office/powerpoint/2010/main" val="579239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3" name="Google Shape;143;p12"/>
          <p:cNvPicPr preferRelativeResize="0"/>
          <p:nvPr/>
        </p:nvPicPr>
        <p:blipFill rotWithShape="1">
          <a:blip r:embed="rId4">
            <a:alphaModFix/>
          </a:blip>
          <a:srcRect/>
          <a:stretch/>
        </p:blipFill>
        <p:spPr>
          <a:xfrm>
            <a:off x="8310335" y="4044234"/>
            <a:ext cx="3030767" cy="541858"/>
          </a:xfrm>
          <a:prstGeom prst="rect">
            <a:avLst/>
          </a:prstGeom>
          <a:noFill/>
          <a:ln>
            <a:noFill/>
          </a:ln>
        </p:spPr>
      </p:pic>
      <p:sp>
        <p:nvSpPr>
          <p:cNvPr id="144" name="Google Shape;144;p12"/>
          <p:cNvSpPr/>
          <p:nvPr/>
        </p:nvSpPr>
        <p:spPr>
          <a:xfrm>
            <a:off x="8234132" y="4991099"/>
            <a:ext cx="3335568" cy="424691"/>
          </a:xfrm>
          <a:prstGeom prst="rect">
            <a:avLst/>
          </a:prstGeom>
          <a:noFill/>
          <a:ln>
            <a:noFill/>
          </a:ln>
        </p:spPr>
        <p:txBody>
          <a:bodyPr spcFirstLastPara="1" wrap="square" lIns="45700" tIns="45700" rIns="45700" bIns="45700" anchor="t" anchorCtr="0">
            <a:spAutoFit/>
          </a:bodyPr>
          <a:lstStyle/>
          <a:p>
            <a:pPr marL="0" marR="0" lvl="0" indent="0" algn="l" rtl="0">
              <a:lnSpc>
                <a:spcPct val="120000"/>
              </a:lnSpc>
              <a:spcBef>
                <a:spcPts val="0"/>
              </a:spcBef>
              <a:spcAft>
                <a:spcPts val="0"/>
              </a:spcAft>
              <a:buClr>
                <a:srgbClr val="FFFFFF"/>
              </a:buClr>
              <a:buSzPts val="1800"/>
              <a:buFont typeface="Barlow Medium"/>
              <a:buNone/>
            </a:pPr>
            <a:r>
              <a:rPr lang="en-US" sz="1800" b="0" i="0" u="none" strike="noStrike" cap="none" dirty="0">
                <a:solidFill>
                  <a:srgbClr val="FFFFFF"/>
                </a:solidFill>
                <a:latin typeface="Barlow Medium"/>
                <a:ea typeface="Barlow Medium"/>
                <a:cs typeface="Barlow Medium"/>
                <a:sym typeface="Barlow Medium"/>
              </a:rPr>
              <a:t>https://interlink-project.eu/</a:t>
            </a:r>
            <a:endParaRPr sz="1400" b="0" i="0" u="none" strike="noStrike" cap="none" dirty="0">
              <a:solidFill>
                <a:srgbClr val="000000"/>
              </a:solidFill>
              <a:latin typeface="Arial"/>
              <a:ea typeface="Arial"/>
              <a:cs typeface="Arial"/>
              <a:sym typeface="Arial"/>
            </a:endParaRPr>
          </a:p>
        </p:txBody>
      </p:sp>
      <p:pic>
        <p:nvPicPr>
          <p:cNvPr id="145" name="Google Shape;145;p12"/>
          <p:cNvPicPr preferRelativeResize="0"/>
          <p:nvPr/>
        </p:nvPicPr>
        <p:blipFill rotWithShape="1">
          <a:blip r:embed="rId5">
            <a:alphaModFix/>
          </a:blip>
          <a:srcRect/>
          <a:stretch/>
        </p:blipFill>
        <p:spPr>
          <a:xfrm>
            <a:off x="622300" y="5911119"/>
            <a:ext cx="1130300" cy="299878"/>
          </a:xfrm>
          <a:prstGeom prst="rect">
            <a:avLst/>
          </a:prstGeom>
          <a:noFill/>
          <a:ln>
            <a:noFill/>
          </a:ln>
        </p:spPr>
      </p:pic>
      <p:pic>
        <p:nvPicPr>
          <p:cNvPr id="6" name="Picture 2" descr="logo CdP">
            <a:extLst>
              <a:ext uri="{FF2B5EF4-FFF2-40B4-BE49-F238E27FC236}">
                <a16:creationId xmlns:a16="http://schemas.microsoft.com/office/drawing/2014/main" id="{C6A48DA6-6005-141C-964E-7FABEC6880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5236" y="3429000"/>
            <a:ext cx="3795886" cy="98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225632" y="1102139"/>
            <a:ext cx="11057411" cy="5540575"/>
          </a:xfrm>
        </p:spPr>
        <p:txBody>
          <a:bodyPr>
            <a:normAutofit/>
          </a:bodyPr>
          <a:lstStyle/>
          <a:p>
            <a:r>
              <a:rPr lang="en-US" sz="2400" dirty="0"/>
              <a:t>The </a:t>
            </a:r>
            <a:r>
              <a:rPr lang="en-US" sz="2400" b="1" dirty="0"/>
              <a:t>INTERLINK H2020 project </a:t>
            </a:r>
            <a:r>
              <a:rPr lang="en-US" sz="2400" dirty="0"/>
              <a:t>aims to </a:t>
            </a:r>
            <a:r>
              <a:rPr lang="en-US" sz="2400" b="1" dirty="0"/>
              <a:t>overcome the barriers that hinder administrations to reuse and share services</a:t>
            </a:r>
            <a:r>
              <a:rPr lang="en-US" sz="2400" dirty="0"/>
              <a:t> with private partners (including citizens) by </a:t>
            </a:r>
            <a:r>
              <a:rPr lang="en-US" sz="2400" b="1" dirty="0"/>
              <a:t>combining</a:t>
            </a:r>
            <a:r>
              <a:rPr lang="en-US" sz="2400" dirty="0"/>
              <a:t> the advantages of </a:t>
            </a:r>
            <a:r>
              <a:rPr lang="en-US" sz="2400" b="1" dirty="0"/>
              <a:t>two often opposed approaches</a:t>
            </a:r>
            <a:r>
              <a:rPr lang="en-US" sz="2400" dirty="0"/>
              <a:t>: </a:t>
            </a:r>
          </a:p>
          <a:p>
            <a:pPr lvl="1"/>
            <a:r>
              <a:rPr lang="en-US" sz="2000" b="1" dirty="0"/>
              <a:t>“top-down” approach </a:t>
            </a:r>
            <a:r>
              <a:rPr lang="en-US" sz="2000" dirty="0"/>
              <a:t>where Government holds primary responsibility for creating these services compliant with EU directives, sometimes seeking the support of citizens for specific design or delivery tasks</a:t>
            </a:r>
          </a:p>
          <a:p>
            <a:pPr lvl="1"/>
            <a:r>
              <a:rPr lang="en-US" sz="2000" b="1" dirty="0"/>
              <a:t>“bottom-up” approach</a:t>
            </a:r>
            <a:r>
              <a:rPr lang="en-US" sz="2000" dirty="0"/>
              <a:t> in which citizens self-organize and deliver grassroot services where government plays no active role in day-to-day activities but may provide a facilitating framework</a:t>
            </a:r>
            <a:endParaRPr lang="en-GB" sz="2000" dirty="0"/>
          </a:p>
          <a:p>
            <a:pPr marL="508000" lvl="1" indent="0">
              <a:lnSpc>
                <a:spcPct val="100000"/>
              </a:lnSpc>
              <a:buNone/>
            </a:pPr>
            <a:endParaRPr lang="en-GB" sz="2000" dirty="0">
              <a:solidFill>
                <a:srgbClr val="6AA84F"/>
              </a:solidFill>
              <a:sym typeface="Barlow Medium"/>
            </a:endParaRPr>
          </a:p>
          <a:p>
            <a:pPr lvl="2">
              <a:lnSpc>
                <a:spcPct val="100000"/>
              </a:lnSpc>
            </a:pPr>
            <a:endParaRPr lang="en-US" sz="1800" dirty="0">
              <a:solidFill>
                <a:srgbClr val="6AA84F"/>
              </a:solidFill>
            </a:endParaRPr>
          </a:p>
          <a:p>
            <a:pPr marL="508000" lvl="1" indent="0">
              <a:buNone/>
            </a:pPr>
            <a:endParaRPr lang="en-US" dirty="0">
              <a:sym typeface="Barlow Medium"/>
            </a:endParaRPr>
          </a:p>
          <a:p>
            <a:endParaRPr lang="en-US" sz="2400" dirty="0"/>
          </a:p>
        </p:txBody>
      </p:sp>
      <p:sp>
        <p:nvSpPr>
          <p:cNvPr id="4" name="Text Placeholder 3"/>
          <p:cNvSpPr>
            <a:spLocks noGrp="1"/>
          </p:cNvSpPr>
          <p:nvPr>
            <p:ph type="body" sz="quarter" idx="16"/>
          </p:nvPr>
        </p:nvSpPr>
        <p:spPr>
          <a:xfrm>
            <a:off x="829122" y="0"/>
            <a:ext cx="8938900" cy="1030406"/>
          </a:xfrm>
        </p:spPr>
        <p:txBody>
          <a:bodyPr>
            <a:normAutofit lnSpcReduction="10000"/>
          </a:bodyPr>
          <a:lstStyle/>
          <a:p>
            <a:r>
              <a:rPr lang="en-GB" sz="3200" dirty="0"/>
              <a:t>Towards more citizen-centric and sustainable public services</a:t>
            </a:r>
            <a:endParaRPr lang="en-US" sz="3200" dirty="0"/>
          </a:p>
        </p:txBody>
      </p:sp>
      <p:pic>
        <p:nvPicPr>
          <p:cNvPr id="6" name="Picture 2" descr="interlink-project – Innovating goverNment and ciTizen co-dEliveRy for the  digitaL sINgle marKet">
            <a:hlinkClick r:id="rId3"/>
            <a:extLst>
              <a:ext uri="{FF2B5EF4-FFF2-40B4-BE49-F238E27FC236}">
                <a16:creationId xmlns:a16="http://schemas.microsoft.com/office/drawing/2014/main" id="{C3096CDA-7DD7-FCCD-64CC-9ED933CBA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7" y="4512973"/>
            <a:ext cx="64103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5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1030406"/>
          </a:xfrm>
        </p:spPr>
        <p:txBody>
          <a:bodyPr>
            <a:normAutofit/>
          </a:bodyPr>
          <a:lstStyle/>
          <a:p>
            <a:r>
              <a:rPr lang="en-US" sz="3200" dirty="0"/>
              <a:t>Teaming up co-producers: quadruple helix</a:t>
            </a:r>
          </a:p>
        </p:txBody>
      </p:sp>
      <p:pic>
        <p:nvPicPr>
          <p:cNvPr id="5" name="Google Shape;121;p26" descr="Imagen de la pantalla de un celular con letras&#10;&#10;Descripción generada automáticamente con confianza media">
            <a:extLst>
              <a:ext uri="{FF2B5EF4-FFF2-40B4-BE49-F238E27FC236}">
                <a16:creationId xmlns:a16="http://schemas.microsoft.com/office/drawing/2014/main" id="{37975ECE-9333-3325-DBE4-1BEA0AC63186}"/>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528887" y="2204864"/>
            <a:ext cx="7134225" cy="3200400"/>
          </a:xfrm>
          <a:prstGeom prst="rect">
            <a:avLst/>
          </a:prstGeom>
          <a:noFill/>
          <a:ln>
            <a:noFill/>
          </a:ln>
        </p:spPr>
      </p:pic>
    </p:spTree>
    <p:extLst>
      <p:ext uri="{BB962C8B-B14F-4D97-AF65-F5344CB8AC3E}">
        <p14:creationId xmlns:p14="http://schemas.microsoft.com/office/powerpoint/2010/main" val="344604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1030406"/>
          </a:xfrm>
        </p:spPr>
        <p:txBody>
          <a:bodyPr>
            <a:normAutofit/>
          </a:bodyPr>
          <a:lstStyle/>
          <a:p>
            <a:r>
              <a:rPr lang="en-GB" sz="3200" dirty="0"/>
              <a:t>INTERLINK co-production methodology</a:t>
            </a:r>
            <a:endParaRPr lang="en-US" sz="3200" dirty="0"/>
          </a:p>
        </p:txBody>
      </p:sp>
      <p:pic>
        <p:nvPicPr>
          <p:cNvPr id="8" name="Imagen 7">
            <a:extLst>
              <a:ext uri="{FF2B5EF4-FFF2-40B4-BE49-F238E27FC236}">
                <a16:creationId xmlns:a16="http://schemas.microsoft.com/office/drawing/2014/main" id="{71E53997-3F9F-19CA-E2DB-5C0F462BD050}"/>
              </a:ext>
            </a:extLst>
          </p:cNvPr>
          <p:cNvPicPr>
            <a:picLocks noChangeAspect="1"/>
          </p:cNvPicPr>
          <p:nvPr/>
        </p:nvPicPr>
        <p:blipFill>
          <a:blip r:embed="rId3"/>
          <a:stretch>
            <a:fillRect/>
          </a:stretch>
        </p:blipFill>
        <p:spPr>
          <a:xfrm>
            <a:off x="1595437" y="871537"/>
            <a:ext cx="9001125" cy="5114925"/>
          </a:xfrm>
          <a:prstGeom prst="rect">
            <a:avLst/>
          </a:prstGeom>
        </p:spPr>
      </p:pic>
    </p:spTree>
    <p:extLst>
      <p:ext uri="{BB962C8B-B14F-4D97-AF65-F5344CB8AC3E}">
        <p14:creationId xmlns:p14="http://schemas.microsoft.com/office/powerpoint/2010/main" val="258137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225632" y="1102139"/>
            <a:ext cx="8273389" cy="5540575"/>
          </a:xfrm>
        </p:spPr>
        <p:txBody>
          <a:bodyPr>
            <a:normAutofit/>
          </a:bodyPr>
          <a:lstStyle/>
          <a:p>
            <a:pPr lvl="0"/>
            <a:r>
              <a:rPr lang="en-US" sz="2000" b="1" dirty="0">
                <a:sym typeface="Barlow Medium"/>
              </a:rPr>
              <a:t>COLLABORATION &amp; RE-USE</a:t>
            </a:r>
          </a:p>
          <a:p>
            <a:pPr lvl="1"/>
            <a:r>
              <a:rPr lang="en-US" dirty="0">
                <a:sym typeface="Barlow Medium"/>
              </a:rPr>
              <a:t>The INTERLINK platform offers a </a:t>
            </a:r>
            <a:r>
              <a:rPr lang="en-US" b="1" dirty="0">
                <a:sym typeface="Barlow Medium"/>
              </a:rPr>
              <a:t>digital environment that facilitates co-production processes between Public Administrations, private stakeholders and citizens and promotes the re-use</a:t>
            </a:r>
            <a:r>
              <a:rPr lang="en-US" dirty="0">
                <a:sym typeface="Barlow Medium"/>
              </a:rPr>
              <a:t> of software for delivery of public services. </a:t>
            </a:r>
          </a:p>
          <a:p>
            <a:pPr marL="508000" lvl="1" indent="0">
              <a:buNone/>
            </a:pPr>
            <a:endParaRPr lang="en-US" sz="1000" dirty="0">
              <a:sym typeface="Barlow Medium"/>
            </a:endParaRPr>
          </a:p>
          <a:p>
            <a:r>
              <a:rPr lang="en-US" sz="2000" b="1" dirty="0">
                <a:sym typeface="Barlow Medium"/>
              </a:rPr>
              <a:t>CO-DESIGN &amp; CO-DELIVERY</a:t>
            </a:r>
          </a:p>
          <a:p>
            <a:pPr lvl="1"/>
            <a:r>
              <a:rPr lang="en-US" dirty="0">
                <a:sym typeface="Barlow Medium"/>
              </a:rPr>
              <a:t>INTERLINK provides a </a:t>
            </a:r>
            <a:r>
              <a:rPr lang="en-US" b="1" dirty="0">
                <a:sym typeface="Barlow Medium"/>
              </a:rPr>
              <a:t>step-by-step guidance for the co-production and co-delivery of public services </a:t>
            </a:r>
            <a:r>
              <a:rPr lang="en-US" dirty="0">
                <a:sym typeface="Barlow Medium"/>
              </a:rPr>
              <a:t>along with guidelines, tips and templates that facilitate the collaboration of different actors.</a:t>
            </a:r>
          </a:p>
          <a:p>
            <a:endParaRPr lang="en-US" sz="1000" dirty="0">
              <a:sym typeface="Barlow Medium"/>
            </a:endParaRPr>
          </a:p>
          <a:p>
            <a:r>
              <a:rPr lang="en-US" sz="2000" b="1" dirty="0">
                <a:sym typeface="Barlow Medium"/>
              </a:rPr>
              <a:t>INTERLINKERs</a:t>
            </a:r>
          </a:p>
          <a:p>
            <a:pPr lvl="1"/>
            <a:r>
              <a:rPr lang="en-US" dirty="0"/>
              <a:t>Pieces of knowledge or software that your team can re-use and customize to deliver services.</a:t>
            </a:r>
            <a:endParaRPr lang="en-US" dirty="0">
              <a:sym typeface="Barlow Medium"/>
            </a:endParaRPr>
          </a:p>
          <a:p>
            <a:pPr marL="50800" lvl="0" indent="0">
              <a:buNone/>
            </a:pPr>
            <a:endParaRPr lang="en-US" sz="2000" dirty="0">
              <a:sym typeface="Barlow Medium"/>
            </a:endParaRPr>
          </a:p>
          <a:p>
            <a:pPr marL="508000" lvl="1" indent="0">
              <a:lnSpc>
                <a:spcPct val="100000"/>
              </a:lnSpc>
              <a:buNone/>
            </a:pPr>
            <a:endParaRPr lang="en-GB" sz="2000" dirty="0">
              <a:solidFill>
                <a:srgbClr val="6AA84F"/>
              </a:solidFill>
              <a:sym typeface="Barlow Medium"/>
            </a:endParaRPr>
          </a:p>
          <a:p>
            <a:pPr lvl="2">
              <a:lnSpc>
                <a:spcPct val="100000"/>
              </a:lnSpc>
            </a:pPr>
            <a:endParaRPr lang="en-US" sz="1800" dirty="0">
              <a:solidFill>
                <a:srgbClr val="6AA84F"/>
              </a:solidFill>
            </a:endParaRPr>
          </a:p>
          <a:p>
            <a:pPr marL="508000" lvl="1" indent="0">
              <a:buNone/>
            </a:pPr>
            <a:endParaRPr lang="en-US" dirty="0">
              <a:sym typeface="Barlow Medium"/>
            </a:endParaRPr>
          </a:p>
          <a:p>
            <a:endParaRPr lang="en-US" sz="2400" dirty="0"/>
          </a:p>
        </p:txBody>
      </p:sp>
      <p:pic>
        <p:nvPicPr>
          <p:cNvPr id="1026" name="Picture 2">
            <a:hlinkClick r:id="rId3"/>
            <a:extLst>
              <a:ext uri="{FF2B5EF4-FFF2-40B4-BE49-F238E27FC236}">
                <a16:creationId xmlns:a16="http://schemas.microsoft.com/office/drawing/2014/main" id="{5E957A85-5C59-8AD3-76CD-16ED7D76A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328" y="898031"/>
            <a:ext cx="3918910" cy="2939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6"/>
          </p:nvPr>
        </p:nvSpPr>
        <p:spPr>
          <a:xfrm>
            <a:off x="829122" y="0"/>
            <a:ext cx="8938900" cy="1030406"/>
          </a:xfrm>
        </p:spPr>
        <p:txBody>
          <a:bodyPr>
            <a:normAutofit/>
          </a:bodyPr>
          <a:lstStyle/>
          <a:p>
            <a:r>
              <a:rPr lang="en-US" sz="3200" dirty="0"/>
              <a:t>INTERLINK’s key principles and concepts</a:t>
            </a:r>
          </a:p>
        </p:txBody>
      </p:sp>
      <p:pic>
        <p:nvPicPr>
          <p:cNvPr id="1028" name="Picture 4">
            <a:hlinkClick r:id="rId5"/>
            <a:extLst>
              <a:ext uri="{FF2B5EF4-FFF2-40B4-BE49-F238E27FC236}">
                <a16:creationId xmlns:a16="http://schemas.microsoft.com/office/drawing/2014/main" id="{8F41138F-278F-F999-4ABB-B65539F5AA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178" y="4057650"/>
            <a:ext cx="3908822"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85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683078" y="983126"/>
            <a:ext cx="10825843" cy="5540575"/>
          </a:xfrm>
        </p:spPr>
        <p:txBody>
          <a:bodyPr>
            <a:normAutofit/>
          </a:bodyPr>
          <a:lstStyle/>
          <a:p>
            <a:r>
              <a:rPr lang="en-US" sz="2400" dirty="0"/>
              <a:t>Designed to </a:t>
            </a:r>
            <a:r>
              <a:rPr lang="en-US" sz="2400" b="1" dirty="0"/>
              <a:t>support the co-production methodology of INTERLINK </a:t>
            </a:r>
            <a:r>
              <a:rPr lang="en-GB" sz="2400" b="1" dirty="0"/>
              <a:t>and facilitate its adoption </a:t>
            </a:r>
            <a:r>
              <a:rPr lang="en-GB" sz="2400" dirty="0"/>
              <a:t>and application </a:t>
            </a:r>
            <a:r>
              <a:rPr lang="en-GB" sz="2400" b="1" dirty="0"/>
              <a:t>in the co-production of novel public services</a:t>
            </a:r>
            <a:endParaRPr lang="en-US" sz="2400" b="1" dirty="0"/>
          </a:p>
          <a:p>
            <a:r>
              <a:rPr lang="en-GB" sz="2400" dirty="0"/>
              <a:t>It offers the following </a:t>
            </a:r>
            <a:r>
              <a:rPr lang="en-GB" sz="2400" b="1" dirty="0"/>
              <a:t>core functionalities</a:t>
            </a:r>
            <a:r>
              <a:rPr lang="en-US" sz="2400" dirty="0"/>
              <a:t>:</a:t>
            </a:r>
          </a:p>
          <a:p>
            <a:pPr lvl="1"/>
            <a:r>
              <a:rPr lang="en-US" sz="2000" dirty="0"/>
              <a:t>Co-producer </a:t>
            </a:r>
            <a:r>
              <a:rPr lang="en-US" sz="2000" b="1" dirty="0"/>
              <a:t>team and project management</a:t>
            </a:r>
            <a:r>
              <a:rPr lang="en-US" sz="2000" dirty="0"/>
              <a:t>; </a:t>
            </a:r>
          </a:p>
          <a:p>
            <a:pPr lvl="1"/>
            <a:r>
              <a:rPr lang="en-US" sz="2000" b="1" dirty="0"/>
              <a:t>Guide</a:t>
            </a:r>
            <a:r>
              <a:rPr lang="en-US" sz="2000" dirty="0"/>
              <a:t> for co-production process; </a:t>
            </a:r>
          </a:p>
          <a:p>
            <a:pPr lvl="1"/>
            <a:r>
              <a:rPr lang="en-US" sz="2000" b="1" dirty="0"/>
              <a:t>Recommendation of INTERLINKERs </a:t>
            </a:r>
            <a:r>
              <a:rPr lang="en-US" sz="2000" dirty="0"/>
              <a:t>most suitable to the problem profiles represented by the chosen co-production task; </a:t>
            </a:r>
          </a:p>
          <a:p>
            <a:pPr lvl="1"/>
            <a:r>
              <a:rPr lang="en-US" sz="2000" b="1" dirty="0"/>
              <a:t>Selection and registry of use </a:t>
            </a:r>
            <a:r>
              <a:rPr lang="en-US" sz="2000" dirty="0"/>
              <a:t>(displaying result of using the enabler, e.g. instantiation of a Business Plan) and </a:t>
            </a:r>
          </a:p>
          <a:p>
            <a:pPr lvl="1"/>
            <a:r>
              <a:rPr lang="en-US" sz="2000" b="1" dirty="0"/>
              <a:t>Access to INTERLINKER catalogue</a:t>
            </a:r>
          </a:p>
          <a:p>
            <a:r>
              <a:rPr lang="en-US" sz="2400" b="1" dirty="0"/>
              <a:t>Designed to maximize extensibility, adaptation and reusability </a:t>
            </a:r>
            <a:r>
              <a:rPr lang="en-US" sz="2400" dirty="0"/>
              <a:t>by making use of </a:t>
            </a:r>
            <a:r>
              <a:rPr lang="en-US" sz="2400" b="1" dirty="0"/>
              <a:t>declarative models for INTERLINKERs and co-production schemas</a:t>
            </a:r>
            <a:endParaRPr lang="en-GB" sz="2400" b="1" dirty="0"/>
          </a:p>
          <a:p>
            <a:pPr lvl="2">
              <a:lnSpc>
                <a:spcPct val="100000"/>
              </a:lnSpc>
            </a:pPr>
            <a:endParaRPr lang="en-US" sz="1800" dirty="0">
              <a:solidFill>
                <a:srgbClr val="6AA84F"/>
              </a:solidFill>
            </a:endParaRPr>
          </a:p>
          <a:p>
            <a:pPr marL="508000" lvl="1" indent="0">
              <a:buNone/>
            </a:pPr>
            <a:endParaRPr lang="en-US" dirty="0">
              <a:sym typeface="Barlow Medium"/>
            </a:endParaRPr>
          </a:p>
          <a:p>
            <a:endParaRPr lang="en-US" sz="2400" dirty="0"/>
          </a:p>
        </p:txBody>
      </p:sp>
      <p:sp>
        <p:nvSpPr>
          <p:cNvPr id="4" name="Text Placeholder 3"/>
          <p:cNvSpPr>
            <a:spLocks noGrp="1"/>
          </p:cNvSpPr>
          <p:nvPr>
            <p:ph type="body" sz="quarter" idx="16"/>
          </p:nvPr>
        </p:nvSpPr>
        <p:spPr>
          <a:xfrm>
            <a:off x="829122" y="0"/>
            <a:ext cx="8938900" cy="1030406"/>
          </a:xfrm>
        </p:spPr>
        <p:txBody>
          <a:bodyPr>
            <a:normAutofit/>
          </a:bodyPr>
          <a:lstStyle/>
          <a:p>
            <a:r>
              <a:rPr lang="en-US" sz="3200" dirty="0"/>
              <a:t>INTERLINK Collaborative Environment</a:t>
            </a:r>
          </a:p>
        </p:txBody>
      </p:sp>
    </p:spTree>
    <p:extLst>
      <p:ext uri="{BB962C8B-B14F-4D97-AF65-F5344CB8AC3E}">
        <p14:creationId xmlns:p14="http://schemas.microsoft.com/office/powerpoint/2010/main" val="239527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1030406"/>
          </a:xfrm>
        </p:spPr>
        <p:txBody>
          <a:bodyPr>
            <a:normAutofit/>
          </a:bodyPr>
          <a:lstStyle/>
          <a:p>
            <a:r>
              <a:rPr lang="en-US" dirty="0"/>
              <a:t>Collaborative Environment</a:t>
            </a:r>
          </a:p>
        </p:txBody>
      </p:sp>
      <p:pic>
        <p:nvPicPr>
          <p:cNvPr id="3" name="Imagen 2">
            <a:hlinkClick r:id="rId2"/>
            <a:extLst>
              <a:ext uri="{FF2B5EF4-FFF2-40B4-BE49-F238E27FC236}">
                <a16:creationId xmlns:a16="http://schemas.microsoft.com/office/drawing/2014/main" id="{87346B0A-5250-BCD0-7F08-94F72C2318EB}"/>
              </a:ext>
            </a:extLst>
          </p:cNvPr>
          <p:cNvPicPr>
            <a:picLocks noChangeAspect="1"/>
          </p:cNvPicPr>
          <p:nvPr/>
        </p:nvPicPr>
        <p:blipFill>
          <a:blip r:embed="rId3"/>
          <a:stretch>
            <a:fillRect/>
          </a:stretch>
        </p:blipFill>
        <p:spPr>
          <a:xfrm>
            <a:off x="1583870" y="779071"/>
            <a:ext cx="9878787" cy="5363873"/>
          </a:xfrm>
          <a:prstGeom prst="rect">
            <a:avLst/>
          </a:prstGeom>
        </p:spPr>
      </p:pic>
    </p:spTree>
    <p:extLst>
      <p:ext uri="{BB962C8B-B14F-4D97-AF65-F5344CB8AC3E}">
        <p14:creationId xmlns:p14="http://schemas.microsoft.com/office/powerpoint/2010/main" val="221090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683078" y="983126"/>
            <a:ext cx="10825843" cy="5229895"/>
          </a:xfrm>
        </p:spPr>
        <p:txBody>
          <a:bodyPr>
            <a:normAutofit fontScale="92500" lnSpcReduction="10000"/>
          </a:bodyPr>
          <a:lstStyle/>
          <a:p>
            <a:r>
              <a:rPr lang="en-GB" sz="2400" dirty="0"/>
              <a:t>Let’s consider the </a:t>
            </a:r>
            <a:r>
              <a:rPr lang="en-GB" sz="2400" b="1" dirty="0"/>
              <a:t>co-production of Hackathon for Good</a:t>
            </a:r>
          </a:p>
          <a:p>
            <a:r>
              <a:rPr lang="en-GB" sz="2400" dirty="0"/>
              <a:t>We would create a </a:t>
            </a:r>
            <a:r>
              <a:rPr lang="en-GB" sz="2400" b="1" dirty="0"/>
              <a:t>new co-production process “Zaragoza Apps4Good”</a:t>
            </a:r>
          </a:p>
          <a:p>
            <a:r>
              <a:rPr lang="en-GB" sz="2400" dirty="0"/>
              <a:t>Create a </a:t>
            </a:r>
            <a:r>
              <a:rPr lang="en-GB" sz="2400" b="1" dirty="0"/>
              <a:t>new team within Zaragoza organization “ZGZ Apps4Good Hackathon organizers”</a:t>
            </a:r>
          </a:p>
          <a:p>
            <a:r>
              <a:rPr lang="en-GB" sz="2400" b="1" dirty="0"/>
              <a:t>Select a suitable co-production tree </a:t>
            </a:r>
            <a:r>
              <a:rPr lang="en-GB" sz="2400" dirty="0"/>
              <a:t>for such co-creation artefact </a:t>
            </a:r>
            <a:r>
              <a:rPr lang="en-GB" sz="2400" b="1" dirty="0"/>
              <a:t>(“#2 Hackathon creation process</a:t>
            </a:r>
            <a:r>
              <a:rPr lang="en-GB" sz="2400" dirty="0"/>
              <a:t>”</a:t>
            </a:r>
            <a:r>
              <a:rPr lang="es-ES" sz="2400" dirty="0"/>
              <a:t>)</a:t>
            </a:r>
          </a:p>
          <a:p>
            <a:r>
              <a:rPr lang="en-GB" sz="2400" dirty="0"/>
              <a:t>Be guided by the co-production tree to make progress in the process</a:t>
            </a:r>
          </a:p>
          <a:p>
            <a:pPr lvl="1"/>
            <a:r>
              <a:rPr lang="en-GB" sz="2400" dirty="0">
                <a:solidFill>
                  <a:srgbClr val="6AA84F"/>
                </a:solidFill>
              </a:rPr>
              <a:t>Create </a:t>
            </a:r>
            <a:r>
              <a:rPr lang="en-GB" sz="2400" b="1" dirty="0">
                <a:solidFill>
                  <a:srgbClr val="6AA84F"/>
                </a:solidFill>
              </a:rPr>
              <a:t>rules</a:t>
            </a:r>
            <a:r>
              <a:rPr lang="en-GB" sz="2400" dirty="0">
                <a:solidFill>
                  <a:srgbClr val="6AA84F"/>
                </a:solidFill>
              </a:rPr>
              <a:t> (DESIGN\Focus the problem collaboratively\</a:t>
            </a:r>
            <a:r>
              <a:rPr lang="en-US" sz="2400" dirty="0">
                <a:solidFill>
                  <a:srgbClr val="6AA84F"/>
                </a:solidFill>
              </a:rPr>
              <a:t>Sketch an initial idea of the Hackathon: theme, plan, submission &amp; evaluation process</a:t>
            </a:r>
            <a:r>
              <a:rPr lang="en-GB" sz="2400" dirty="0">
                <a:solidFill>
                  <a:srgbClr val="6AA84F"/>
                </a:solidFill>
              </a:rPr>
              <a:t>)</a:t>
            </a:r>
          </a:p>
          <a:p>
            <a:pPr lvl="2"/>
            <a:r>
              <a:rPr lang="en-GB" sz="2200" dirty="0">
                <a:solidFill>
                  <a:srgbClr val="6AA84F"/>
                </a:solidFill>
              </a:rPr>
              <a:t>Only organizers can modify it</a:t>
            </a:r>
          </a:p>
          <a:p>
            <a:pPr lvl="1"/>
            <a:r>
              <a:rPr lang="en-GB" sz="2400" dirty="0">
                <a:solidFill>
                  <a:srgbClr val="6AA84F"/>
                </a:solidFill>
              </a:rPr>
              <a:t>Create </a:t>
            </a:r>
            <a:r>
              <a:rPr lang="en-GB" sz="2400" b="1" dirty="0">
                <a:solidFill>
                  <a:srgbClr val="6AA84F"/>
                </a:solidFill>
              </a:rPr>
              <a:t>participation form </a:t>
            </a:r>
            <a:r>
              <a:rPr lang="en-GB" sz="2400" dirty="0">
                <a:solidFill>
                  <a:srgbClr val="6AA84F"/>
                </a:solidFill>
              </a:rPr>
              <a:t>(RUN\Service Implementation\Open Submissions)</a:t>
            </a:r>
          </a:p>
          <a:p>
            <a:pPr lvl="2"/>
            <a:r>
              <a:rPr lang="en-GB" sz="2200" dirty="0">
                <a:solidFill>
                  <a:srgbClr val="6AA84F"/>
                </a:solidFill>
              </a:rPr>
              <a:t>Participants can only view it</a:t>
            </a:r>
          </a:p>
          <a:p>
            <a:r>
              <a:rPr lang="en-GB" sz="2400" dirty="0"/>
              <a:t>You may involve different users to see different aspects (hackathon organizers &amp; participants)</a:t>
            </a:r>
          </a:p>
          <a:p>
            <a:pPr marL="508000" lvl="1" indent="0">
              <a:buNone/>
            </a:pPr>
            <a:endParaRPr lang="en-US" dirty="0">
              <a:sym typeface="Barlow Medium"/>
            </a:endParaRPr>
          </a:p>
          <a:p>
            <a:endParaRPr lang="en-US" sz="2400" dirty="0"/>
          </a:p>
        </p:txBody>
      </p:sp>
      <p:sp>
        <p:nvSpPr>
          <p:cNvPr id="4" name="Text Placeholder 3"/>
          <p:cNvSpPr>
            <a:spLocks noGrp="1"/>
          </p:cNvSpPr>
          <p:nvPr>
            <p:ph type="body" sz="quarter" idx="16"/>
          </p:nvPr>
        </p:nvSpPr>
        <p:spPr>
          <a:xfrm>
            <a:off x="829122" y="0"/>
            <a:ext cx="8938900" cy="1030406"/>
          </a:xfrm>
        </p:spPr>
        <p:txBody>
          <a:bodyPr>
            <a:normAutofit/>
          </a:bodyPr>
          <a:lstStyle/>
          <a:p>
            <a:r>
              <a:rPr lang="en-US" sz="3200" dirty="0"/>
              <a:t>Demonstrating co-creation</a:t>
            </a:r>
          </a:p>
        </p:txBody>
      </p:sp>
    </p:spTree>
    <p:extLst>
      <p:ext uri="{BB962C8B-B14F-4D97-AF65-F5344CB8AC3E}">
        <p14:creationId xmlns:p14="http://schemas.microsoft.com/office/powerpoint/2010/main" val="291622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29122" y="0"/>
            <a:ext cx="8938900" cy="1030406"/>
          </a:xfrm>
        </p:spPr>
        <p:txBody>
          <a:bodyPr>
            <a:normAutofit/>
          </a:bodyPr>
          <a:lstStyle/>
          <a:p>
            <a:r>
              <a:rPr lang="en-US" sz="3200" dirty="0"/>
              <a:t>Deployment Environments</a:t>
            </a:r>
          </a:p>
        </p:txBody>
      </p:sp>
      <p:sp>
        <p:nvSpPr>
          <p:cNvPr id="29" name="Text Placeholder 1">
            <a:extLst>
              <a:ext uri="{FF2B5EF4-FFF2-40B4-BE49-F238E27FC236}">
                <a16:creationId xmlns:a16="http://schemas.microsoft.com/office/drawing/2014/main" id="{CDD5D7F3-FD7E-4D9B-AC25-B0F47A5AA977}"/>
              </a:ext>
            </a:extLst>
          </p:cNvPr>
          <p:cNvSpPr>
            <a:spLocks noGrp="1"/>
          </p:cNvSpPr>
          <p:nvPr>
            <p:ph type="body" sz="quarter" idx="13"/>
          </p:nvPr>
        </p:nvSpPr>
        <p:spPr>
          <a:xfrm>
            <a:off x="748145" y="865122"/>
            <a:ext cx="10695709" cy="4878624"/>
          </a:xfrm>
        </p:spPr>
        <p:txBody>
          <a:bodyPr>
            <a:normAutofit/>
          </a:bodyPr>
          <a:lstStyle/>
          <a:p>
            <a:pPr marL="285750" indent="-285750"/>
            <a:r>
              <a:rPr lang="en-GB" sz="2400" dirty="0">
                <a:effectLst/>
                <a:latin typeface="Calibri" panose="020F0502020204030204" pitchFamily="34" charset="0"/>
                <a:ea typeface="Times New Roman" panose="02020603050405020304" pitchFamily="18" charset="0"/>
              </a:rPr>
              <a:t>We can find them at the following URLs:</a:t>
            </a:r>
          </a:p>
          <a:p>
            <a:pPr marL="742950" lvl="1" indent="-285750"/>
            <a:r>
              <a:rPr lang="es-ES" sz="2400" dirty="0">
                <a:latin typeface="Calibri" panose="020F0502020204030204" pitchFamily="34" charset="0"/>
                <a:ea typeface="Calibri" panose="020F0502020204030204" pitchFamily="34" charset="0"/>
                <a:hlinkClick r:id="rId2"/>
              </a:rPr>
              <a:t>https://mef.interlink-project.eu/</a:t>
            </a:r>
            <a:endParaRPr lang="es-ES" sz="2400" dirty="0">
              <a:latin typeface="Calibri" panose="020F0502020204030204" pitchFamily="34" charset="0"/>
              <a:ea typeface="Calibri" panose="020F0502020204030204" pitchFamily="34" charset="0"/>
            </a:endParaRPr>
          </a:p>
          <a:p>
            <a:pPr marL="742950" lvl="1" indent="-285750"/>
            <a:r>
              <a:rPr lang="es-ES" sz="2400" dirty="0">
                <a:effectLst/>
                <a:latin typeface="Calibri" panose="020F0502020204030204" pitchFamily="34" charset="0"/>
                <a:ea typeface="Calibri" panose="020F0502020204030204" pitchFamily="34" charset="0"/>
                <a:hlinkClick r:id="rId3"/>
              </a:rPr>
              <a:t>https://varam.interlink-project.eu/</a:t>
            </a:r>
            <a:endParaRPr lang="es-ES" sz="2400" dirty="0">
              <a:effectLst/>
              <a:latin typeface="Calibri" panose="020F0502020204030204" pitchFamily="34" charset="0"/>
              <a:ea typeface="Calibri" panose="020F0502020204030204" pitchFamily="34" charset="0"/>
            </a:endParaRPr>
          </a:p>
          <a:p>
            <a:pPr marL="742950" lvl="1" indent="-285750"/>
            <a:r>
              <a:rPr lang="es-ES" sz="2400" dirty="0">
                <a:effectLst/>
                <a:latin typeface="Calibri" panose="020F0502020204030204" pitchFamily="34" charset="0"/>
                <a:ea typeface="Calibri" panose="020F0502020204030204" pitchFamily="34" charset="0"/>
                <a:hlinkClick r:id="rId4"/>
              </a:rPr>
              <a:t>https://zgz.interlink-project.eu/</a:t>
            </a:r>
            <a:r>
              <a:rPr lang="es-ES" sz="2400" dirty="0">
                <a:effectLst/>
                <a:latin typeface="Calibri" panose="020F0502020204030204" pitchFamily="34" charset="0"/>
                <a:ea typeface="Calibri" panose="020F0502020204030204" pitchFamily="34" charset="0"/>
              </a:rPr>
              <a:t> </a:t>
            </a:r>
          </a:p>
          <a:p>
            <a:pPr marL="742950" lvl="1" indent="-285750"/>
            <a:endParaRPr lang="es-ES" sz="2400" dirty="0">
              <a:effectLst/>
              <a:latin typeface="Calibri" panose="020F0502020204030204" pitchFamily="34" charset="0"/>
              <a:ea typeface="Calibri" panose="020F0502020204030204" pitchFamily="34" charset="0"/>
            </a:endParaRPr>
          </a:p>
          <a:p>
            <a:pPr marL="742950" lvl="1" indent="-285750"/>
            <a:endParaRPr lang="es-ES" sz="2400" dirty="0">
              <a:effectLst/>
              <a:latin typeface="Calibri" panose="020F0502020204030204" pitchFamily="34" charset="0"/>
              <a:ea typeface="Calibri" panose="020F0502020204030204" pitchFamily="34" charset="0"/>
            </a:endParaRPr>
          </a:p>
          <a:p>
            <a:endParaRPr lang="en-US" sz="2800" dirty="0"/>
          </a:p>
        </p:txBody>
      </p:sp>
      <p:pic>
        <p:nvPicPr>
          <p:cNvPr id="3" name="Imagen 2">
            <a:extLst>
              <a:ext uri="{FF2B5EF4-FFF2-40B4-BE49-F238E27FC236}">
                <a16:creationId xmlns:a16="http://schemas.microsoft.com/office/drawing/2014/main" id="{5A910949-8863-CCD6-8BDA-68A1FE5D1E9B}"/>
              </a:ext>
            </a:extLst>
          </p:cNvPr>
          <p:cNvPicPr>
            <a:picLocks noChangeAspect="1"/>
          </p:cNvPicPr>
          <p:nvPr/>
        </p:nvPicPr>
        <p:blipFill>
          <a:blip r:embed="rId5"/>
          <a:stretch>
            <a:fillRect/>
          </a:stretch>
        </p:blipFill>
        <p:spPr>
          <a:xfrm>
            <a:off x="6691450" y="764425"/>
            <a:ext cx="4752404" cy="2450497"/>
          </a:xfrm>
          <a:prstGeom prst="rect">
            <a:avLst/>
          </a:prstGeom>
        </p:spPr>
      </p:pic>
      <p:pic>
        <p:nvPicPr>
          <p:cNvPr id="6" name="Imagen 5">
            <a:extLst>
              <a:ext uri="{FF2B5EF4-FFF2-40B4-BE49-F238E27FC236}">
                <a16:creationId xmlns:a16="http://schemas.microsoft.com/office/drawing/2014/main" id="{DB6CB18E-A869-0BAC-0BFE-9B81FDD2D6D3}"/>
              </a:ext>
            </a:extLst>
          </p:cNvPr>
          <p:cNvPicPr>
            <a:picLocks noChangeAspect="1"/>
          </p:cNvPicPr>
          <p:nvPr/>
        </p:nvPicPr>
        <p:blipFill>
          <a:blip r:embed="rId6"/>
          <a:stretch>
            <a:fillRect/>
          </a:stretch>
        </p:blipFill>
        <p:spPr>
          <a:xfrm>
            <a:off x="1267665" y="3304434"/>
            <a:ext cx="4684313" cy="2781311"/>
          </a:xfrm>
          <a:prstGeom prst="rect">
            <a:avLst/>
          </a:prstGeom>
        </p:spPr>
      </p:pic>
      <p:pic>
        <p:nvPicPr>
          <p:cNvPr id="8" name="Imagen 7">
            <a:extLst>
              <a:ext uri="{FF2B5EF4-FFF2-40B4-BE49-F238E27FC236}">
                <a16:creationId xmlns:a16="http://schemas.microsoft.com/office/drawing/2014/main" id="{AA353EE3-2C6A-5F0C-50AF-EB174E03A1B5}"/>
              </a:ext>
            </a:extLst>
          </p:cNvPr>
          <p:cNvPicPr>
            <a:picLocks noChangeAspect="1"/>
          </p:cNvPicPr>
          <p:nvPr/>
        </p:nvPicPr>
        <p:blipFill>
          <a:blip r:embed="rId7"/>
          <a:stretch>
            <a:fillRect/>
          </a:stretch>
        </p:blipFill>
        <p:spPr>
          <a:xfrm>
            <a:off x="6691450" y="3386837"/>
            <a:ext cx="4752404" cy="2821740"/>
          </a:xfrm>
          <a:prstGeom prst="rect">
            <a:avLst/>
          </a:prstGeom>
        </p:spPr>
      </p:pic>
      <p:sp>
        <p:nvSpPr>
          <p:cNvPr id="9" name="CuadroTexto 8">
            <a:extLst>
              <a:ext uri="{FF2B5EF4-FFF2-40B4-BE49-F238E27FC236}">
                <a16:creationId xmlns:a16="http://schemas.microsoft.com/office/drawing/2014/main" id="{3568B2E5-2226-D7EE-069D-E457B2674644}"/>
              </a:ext>
            </a:extLst>
          </p:cNvPr>
          <p:cNvSpPr txBox="1"/>
          <p:nvPr/>
        </p:nvSpPr>
        <p:spPr>
          <a:xfrm>
            <a:off x="3051402" y="3271030"/>
            <a:ext cx="6102802" cy="307777"/>
          </a:xfrm>
          <a:prstGeom prst="rect">
            <a:avLst/>
          </a:prstGeom>
          <a:noFill/>
        </p:spPr>
        <p:txBody>
          <a:bodyPr wrap="square">
            <a:spAutoFit/>
          </a:bodyPr>
          <a:lstStyle/>
          <a:p>
            <a:r>
              <a:rPr lang="es-ES" b="0" dirty="0">
                <a:effectLst/>
              </a:rPr>
              <a:t> </a:t>
            </a:r>
            <a:endParaRPr lang="es-ES" dirty="0"/>
          </a:p>
        </p:txBody>
      </p:sp>
    </p:spTree>
    <p:extLst>
      <p:ext uri="{BB962C8B-B14F-4D97-AF65-F5344CB8AC3E}">
        <p14:creationId xmlns:p14="http://schemas.microsoft.com/office/powerpoint/2010/main" val="2077277260"/>
      </p:ext>
    </p:extLst>
  </p:cSld>
  <p:clrMapOvr>
    <a:masterClrMapping/>
  </p:clrMapOvr>
</p:sld>
</file>

<file path=ppt/theme/theme1.xml><?xml version="1.0" encoding="utf-8"?>
<a:theme xmlns:a="http://schemas.openxmlformats.org/drawingml/2006/main" name="1_Tema di Office">
  <a:themeElements>
    <a:clrScheme name="1_Tema di Office">
      <a:dk1>
        <a:srgbClr val="FFFFFF"/>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8A9F637-9ACC-4D54-A7DA-401EDC536A85}" vid="{5F8E75D0-2AF0-4E4D-BDD7-9F77DAD96CB3}"/>
    </a:ext>
  </a:extLst>
</a:theme>
</file>

<file path=ppt/theme/theme2.xml><?xml version="1.0" encoding="utf-8"?>
<a:theme xmlns:a="http://schemas.openxmlformats.org/drawingml/2006/main" name="1_Tema di Office">
  <a:themeElements>
    <a:clrScheme name="1_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plantacion xmlns="2dbcf81e-16c3-42b1-a2a7-c740d8147e28">false</Implantacion>
    <Implantado xmlns="2dbcf81e-16c3-42b1-a2a7-c740d8147e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551568A9CE2544A877627B03CEA71DE" ma:contentTypeVersion="15" ma:contentTypeDescription="Crear nuevo documento." ma:contentTypeScope="" ma:versionID="9cce486ab2ca3e12191f6cb82a40dd59">
  <xsd:schema xmlns:xsd="http://www.w3.org/2001/XMLSchema" xmlns:xs="http://www.w3.org/2001/XMLSchema" xmlns:p="http://schemas.microsoft.com/office/2006/metadata/properties" xmlns:ns2="2dbcf81e-16c3-42b1-a2a7-c740d8147e28" xmlns:ns3="12df54be-f868-40a2-8c4d-3208115b29fb" targetNamespace="http://schemas.microsoft.com/office/2006/metadata/properties" ma:root="true" ma:fieldsID="16fd9d0e37548a75d31799748b8ba190" ns2:_="" ns3:_="">
    <xsd:import namespace="2dbcf81e-16c3-42b1-a2a7-c740d8147e28"/>
    <xsd:import namespace="12df54be-f868-40a2-8c4d-3208115b29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Implantado" minOccurs="0"/>
                <xsd:element ref="ns2:Implantac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cf81e-16c3-42b1-a2a7-c740d8147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plantado" ma:index="20" nillable="true" ma:displayName="Implantado" ma:format="Dropdown" ma:internalName="Implantado">
      <xsd:simpleType>
        <xsd:restriction base="dms:Choice">
          <xsd:enumeration value="Opción 1]D;]A;Opción 2]D;]A;Opción 3"/>
        </xsd:restriction>
      </xsd:simpleType>
    </xsd:element>
    <xsd:element name="Implantacion" ma:index="21" nillable="true" ma:displayName="Implantacion" ma:default="0" ma:format="Dropdown" ma:internalName="Implantacion">
      <xsd:simpleType>
        <xsd:restriction base="dms:Boolea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df54be-f868-40a2-8c4d-3208115b29fb"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F2BC03-7868-436B-954A-24BC7D03D67E}">
  <ds:schemaRefs>
    <ds:schemaRef ds:uri="http://purl.org/dc/terms/"/>
    <ds:schemaRef ds:uri="http://purl.org/dc/elements/1.1/"/>
    <ds:schemaRef ds:uri="http://www.w3.org/XML/1998/namespace"/>
    <ds:schemaRef ds:uri="12df54be-f868-40a2-8c4d-3208115b29fb"/>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2dbcf81e-16c3-42b1-a2a7-c740d8147e28"/>
  </ds:schemaRefs>
</ds:datastoreItem>
</file>

<file path=customXml/itemProps2.xml><?xml version="1.0" encoding="utf-8"?>
<ds:datastoreItem xmlns:ds="http://schemas.openxmlformats.org/officeDocument/2006/customXml" ds:itemID="{34776988-D7A4-493E-945A-A572AA208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cf81e-16c3-42b1-a2a7-c740d8147e28"/>
    <ds:schemaRef ds:uri="12df54be-f868-40a2-8c4d-3208115b29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BFAF73-8298-4B96-B59A-06AC0B6FF8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Template_slide_simplified_v202110-14</Template>
  <TotalTime>12684</TotalTime>
  <Words>2472</Words>
  <Application>Microsoft Office PowerPoint</Application>
  <PresentationFormat>Panorámica</PresentationFormat>
  <Paragraphs>198</Paragraphs>
  <Slides>19</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Barlow</vt:lpstr>
      <vt:lpstr>Noto Sans Symbols</vt:lpstr>
      <vt:lpstr>Calibri</vt:lpstr>
      <vt:lpstr>Symbol</vt:lpstr>
      <vt:lpstr>Barlow Medium</vt:lpstr>
      <vt:lpstr>-apple-system</vt:lpstr>
      <vt:lpstr>Arial</vt:lpstr>
      <vt:lpstr>Wingdings</vt:lpstr>
      <vt:lpstr>Courier New</vt:lpstr>
      <vt:lpstr>1_Tema di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Danilo Giampiccolo</dc:creator>
  <cp:lastModifiedBy>Diego López-de-Ipiña González-de-Artaza</cp:lastModifiedBy>
  <cp:revision>239</cp:revision>
  <dcterms:created xsi:type="dcterms:W3CDTF">2022-03-08T16:54:48Z</dcterms:created>
  <dcterms:modified xsi:type="dcterms:W3CDTF">2022-06-30T11:58:25Z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0x010100E551568A9CE2544A877627B03CEA71DE</vt:lpwstr>
  </property>
</Properties>
</file>