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43"/>
  </p:notesMasterIdLst>
  <p:sldIdLst>
    <p:sldId id="257" r:id="rId7"/>
    <p:sldId id="392" r:id="rId8"/>
    <p:sldId id="336" r:id="rId9"/>
    <p:sldId id="393" r:id="rId10"/>
    <p:sldId id="325" r:id="rId11"/>
    <p:sldId id="337" r:id="rId12"/>
    <p:sldId id="339" r:id="rId13"/>
    <p:sldId id="412" r:id="rId14"/>
    <p:sldId id="410" r:id="rId15"/>
    <p:sldId id="324" r:id="rId16"/>
    <p:sldId id="409" r:id="rId17"/>
    <p:sldId id="408" r:id="rId18"/>
    <p:sldId id="341" r:id="rId19"/>
    <p:sldId id="407" r:id="rId20"/>
    <p:sldId id="371" r:id="rId21"/>
    <p:sldId id="383" r:id="rId22"/>
    <p:sldId id="335" r:id="rId23"/>
    <p:sldId id="384" r:id="rId24"/>
    <p:sldId id="373" r:id="rId25"/>
    <p:sldId id="386" r:id="rId26"/>
    <p:sldId id="389" r:id="rId27"/>
    <p:sldId id="401" r:id="rId28"/>
    <p:sldId id="397" r:id="rId29"/>
    <p:sldId id="413" r:id="rId30"/>
    <p:sldId id="411" r:id="rId31"/>
    <p:sldId id="350" r:id="rId32"/>
    <p:sldId id="406" r:id="rId33"/>
    <p:sldId id="405" r:id="rId34"/>
    <p:sldId id="404" r:id="rId35"/>
    <p:sldId id="326" r:id="rId36"/>
    <p:sldId id="403" r:id="rId37"/>
    <p:sldId id="402" r:id="rId38"/>
    <p:sldId id="382" r:id="rId39"/>
    <p:sldId id="391" r:id="rId40"/>
    <p:sldId id="414" r:id="rId41"/>
    <p:sldId id="2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ESSMANN David, GOV/OIG" initials="GDG" lastIdx="10" clrIdx="0">
    <p:extLst>
      <p:ext uri="{19B8F6BF-5375-455C-9EA6-DF929625EA0E}">
        <p15:presenceInfo xmlns:p15="http://schemas.microsoft.com/office/powerpoint/2012/main" userId="S-1-5-21-2146598497-832928401-1254845835-58777" providerId="AD"/>
      </p:ext>
    </p:extLst>
  </p:cmAuthor>
  <p:cmAuthor id="2" name="SÁNCHEZ RUIZ José, GOV/OIG" initials="SRJG" lastIdx="9" clrIdx="1">
    <p:extLst>
      <p:ext uri="{19B8F6BF-5375-455C-9EA6-DF929625EA0E}">
        <p15:presenceInfo xmlns:p15="http://schemas.microsoft.com/office/powerpoint/2012/main" userId="S-1-5-21-2146598497-832928401-1254845835-264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964"/>
    <a:srgbClr val="2159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B4A73-3874-485F-9143-259E01B95625}" v="1" dt="2022-05-16T17:09:16.218"/>
    <p1510:client id="{CCEA0FA4-D415-4201-B9DB-92BBB13196DD}" v="6" dt="2022-05-16T14:22:5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3292" autoAdjust="0"/>
  </p:normalViewPr>
  <p:slideViewPr>
    <p:cSldViewPr snapToGrid="0">
      <p:cViewPr>
        <p:scale>
          <a:sx n="70" d="100"/>
          <a:sy n="70" d="100"/>
        </p:scale>
        <p:origin x="109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FE9E4-5D30-4968-905C-442BB195E1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15D097-3FBA-47BE-9C81-6E429B0A8F6D}">
      <dgm:prSet phldrT="[Text]" custT="1"/>
      <dgm:spPr/>
      <dgm:t>
        <a:bodyPr/>
        <a:lstStyle/>
        <a:p>
          <a:r>
            <a:rPr lang="en-US" sz="2800" b="1" dirty="0"/>
            <a:t>Gobierno Abierto</a:t>
          </a:r>
        </a:p>
      </dgm:t>
    </dgm:pt>
    <dgm:pt modelId="{DDDA3381-B14C-4C15-B8A7-B195C6161024}" type="parTrans" cxnId="{576703BE-7EA0-49FF-9578-7BFF4A338B33}">
      <dgm:prSet/>
      <dgm:spPr/>
      <dgm:t>
        <a:bodyPr/>
        <a:lstStyle/>
        <a:p>
          <a:endParaRPr lang="en-US"/>
        </a:p>
      </dgm:t>
    </dgm:pt>
    <dgm:pt modelId="{43FA69B4-951E-4E5B-BF7C-1A7746CF2E00}" type="sibTrans" cxnId="{576703BE-7EA0-49FF-9578-7BFF4A338B33}">
      <dgm:prSet/>
      <dgm:spPr/>
      <dgm:t>
        <a:bodyPr/>
        <a:lstStyle/>
        <a:p>
          <a:endParaRPr lang="en-US"/>
        </a:p>
      </dgm:t>
    </dgm:pt>
    <dgm:pt modelId="{D7CA0C88-95ED-405D-A066-7C84ED77360D}">
      <dgm:prSet phldrT="[Text]" custT="1"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  <a:p>
          <a:r>
            <a:rPr lang="en-US" sz="2400" b="1" dirty="0" err="1">
              <a:latin typeface="Century Gothic" panose="020B0502020202020204" pitchFamily="34" charset="0"/>
            </a:rPr>
            <a:t>Transparencia</a:t>
          </a:r>
          <a:r>
            <a:rPr lang="en-US" sz="2400" b="1" dirty="0"/>
            <a:t/>
          </a:r>
          <a:br>
            <a:rPr lang="en-US" sz="2400" b="1" dirty="0"/>
          </a:br>
          <a:r>
            <a:rPr lang="es-ES" sz="1800" dirty="0">
              <a:latin typeface="Century Gothic" panose="020B0502020202020204" pitchFamily="34" charset="0"/>
            </a:rPr>
            <a:t>El público comprende el funcionamiento de su gobierno.</a:t>
          </a:r>
          <a:endParaRPr lang="en-US" sz="1800" b="1" dirty="0"/>
        </a:p>
      </dgm:t>
    </dgm:pt>
    <dgm:pt modelId="{D9A4FF8D-93FE-4195-B09F-523205A90F64}" type="parTrans" cxnId="{758044A8-12F7-4166-B0BC-22CFA91C9152}">
      <dgm:prSet/>
      <dgm:spPr/>
      <dgm:t>
        <a:bodyPr/>
        <a:lstStyle/>
        <a:p>
          <a:endParaRPr lang="en-US"/>
        </a:p>
      </dgm:t>
    </dgm:pt>
    <dgm:pt modelId="{D08348D1-FD39-46D2-BEBA-06458924C8F7}" type="sibTrans" cxnId="{758044A8-12F7-4166-B0BC-22CFA91C9152}">
      <dgm:prSet custScaleX="142367" custScaleY="75791"/>
      <dgm:spPr/>
      <dgm:t>
        <a:bodyPr/>
        <a:lstStyle/>
        <a:p>
          <a:endParaRPr lang="en-US"/>
        </a:p>
      </dgm:t>
    </dgm:pt>
    <dgm:pt modelId="{A561D2C6-569A-4C31-A6BA-E8FAA3000811}">
      <dgm:prSet phldrT="[Text]" custT="1"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  <a:p>
          <a:r>
            <a:rPr lang="en-US" sz="2400" b="1" dirty="0" err="1">
              <a:latin typeface="Century Gothic" panose="020B0502020202020204" pitchFamily="34" charset="0"/>
            </a:rPr>
            <a:t>Integridad</a:t>
          </a:r>
          <a:r>
            <a:rPr lang="en-US" sz="2400" b="1" dirty="0">
              <a:latin typeface="Century Gothic" panose="020B0502020202020204" pitchFamily="34" charset="0"/>
            </a:rPr>
            <a:t/>
          </a:r>
          <a:br>
            <a:rPr lang="en-US" sz="2400" b="1" dirty="0">
              <a:latin typeface="Century Gothic" panose="020B0502020202020204" pitchFamily="34" charset="0"/>
            </a:rPr>
          </a:br>
          <a:r>
            <a:rPr lang="es-ES" sz="1800" dirty="0">
              <a:latin typeface="Century Gothic" panose="020B0502020202020204" pitchFamily="34" charset="0"/>
            </a:rPr>
            <a:t>El gobierno considera el interés público sobre los intereses privados.</a:t>
          </a:r>
          <a:r>
            <a:rPr lang="es-ES_tradnl" sz="1800" dirty="0">
              <a:latin typeface="Century Gothic" panose="020B0502020202020204" pitchFamily="34" charset="0"/>
            </a:rPr>
            <a:t> </a:t>
          </a:r>
          <a:endParaRPr lang="en-US" sz="1800" b="1" dirty="0">
            <a:latin typeface="Century Gothic" panose="020B0502020202020204" pitchFamily="34" charset="0"/>
          </a:endParaRPr>
        </a:p>
      </dgm:t>
    </dgm:pt>
    <dgm:pt modelId="{34763A83-2D9A-4AD7-9146-01A6DC5554A8}" type="parTrans" cxnId="{0907D1ED-DABB-4527-B3D8-A230CA9B5690}">
      <dgm:prSet/>
      <dgm:spPr/>
      <dgm:t>
        <a:bodyPr/>
        <a:lstStyle/>
        <a:p>
          <a:endParaRPr lang="en-US"/>
        </a:p>
      </dgm:t>
    </dgm:pt>
    <dgm:pt modelId="{183AEF4E-F54A-49DB-A002-2D5B2F2A9886}" type="sibTrans" cxnId="{0907D1ED-DABB-4527-B3D8-A230CA9B5690}">
      <dgm:prSet custScaleX="142367" custScaleY="75791"/>
      <dgm:spPr/>
      <dgm:t>
        <a:bodyPr/>
        <a:lstStyle/>
        <a:p>
          <a:endParaRPr lang="en-US"/>
        </a:p>
      </dgm:t>
    </dgm:pt>
    <dgm:pt modelId="{BEA2A2B1-A159-4841-8EB1-234915694228}">
      <dgm:prSet phldrT="[Text]" custT="1"/>
      <dgm:spPr/>
      <dgm:t>
        <a:bodyPr/>
        <a:lstStyle/>
        <a:p>
          <a:endParaRPr lang="en-US" sz="2400" b="1" dirty="0">
            <a:latin typeface="Century Gothic" panose="020B0502020202020204" pitchFamily="34" charset="0"/>
          </a:endParaRPr>
        </a:p>
        <a:p>
          <a:r>
            <a:rPr lang="es-419" sz="2400" b="1" noProof="0" dirty="0">
              <a:latin typeface="Century Gothic" panose="020B0502020202020204" pitchFamily="34" charset="0"/>
            </a:rPr>
            <a:t>Rendición de cuentas</a:t>
          </a:r>
        </a:p>
        <a:p>
          <a:r>
            <a:rPr lang="es-ES" sz="1600" dirty="0">
              <a:latin typeface="Century Gothic" panose="020B0502020202020204" pitchFamily="34" charset="0"/>
            </a:rPr>
            <a:t>El público puede mantener la cuenta del gobierno por su política y desempeño en la prestación de servicios.</a:t>
          </a:r>
          <a:endParaRPr lang="en-US" sz="1600" b="1" dirty="0">
            <a:latin typeface="Century Gothic" panose="020B0502020202020204" pitchFamily="34" charset="0"/>
          </a:endParaRPr>
        </a:p>
        <a:p>
          <a:endParaRPr lang="en-US" sz="2400" b="1" dirty="0">
            <a:latin typeface="Century Gothic" panose="020B0502020202020204" pitchFamily="34" charset="0"/>
          </a:endParaRPr>
        </a:p>
      </dgm:t>
    </dgm:pt>
    <dgm:pt modelId="{1F1E100F-07F6-489F-9720-ED3E7B94B06E}" type="parTrans" cxnId="{B31FE2D4-6000-4CC6-AE2D-43F450F78A45}">
      <dgm:prSet/>
      <dgm:spPr/>
      <dgm:t>
        <a:bodyPr/>
        <a:lstStyle/>
        <a:p>
          <a:endParaRPr lang="en-US"/>
        </a:p>
      </dgm:t>
    </dgm:pt>
    <dgm:pt modelId="{0988710B-4B3F-4DAA-91E7-A169D4D156E1}" type="sibTrans" cxnId="{B31FE2D4-6000-4CC6-AE2D-43F450F78A45}">
      <dgm:prSet custScaleX="142367" custScaleY="75791"/>
      <dgm:spPr/>
      <dgm:t>
        <a:bodyPr/>
        <a:lstStyle/>
        <a:p>
          <a:endParaRPr lang="en-US"/>
        </a:p>
      </dgm:t>
    </dgm:pt>
    <dgm:pt modelId="{6CA5D6F3-E0C3-4270-97BB-388CE3D6FA3D}">
      <dgm:prSet phldrT="[Text]" custT="1"/>
      <dgm:spPr>
        <a:solidFill>
          <a:schemeClr val="accent6">
            <a:lumMod val="75000"/>
            <a:lumOff val="25000"/>
          </a:schemeClr>
        </a:solidFill>
      </dgm:spPr>
      <dgm:t>
        <a:bodyPr/>
        <a:lstStyle/>
        <a:p>
          <a:r>
            <a:rPr lang="en-US" sz="2400" b="1" dirty="0" err="1">
              <a:latin typeface="Century Gothic" panose="020B0502020202020204" pitchFamily="34" charset="0"/>
            </a:rPr>
            <a:t>Participación</a:t>
          </a:r>
          <a:r>
            <a:rPr lang="en-US" sz="2400" b="1" dirty="0">
              <a:latin typeface="Century Gothic" panose="020B0502020202020204" pitchFamily="34" charset="0"/>
            </a:rPr>
            <a:t> </a:t>
          </a:r>
        </a:p>
        <a:p>
          <a:r>
            <a:rPr lang="es-ES" sz="1400" dirty="0">
              <a:latin typeface="Century Gothic" panose="020B0502020202020204" pitchFamily="34" charset="0"/>
            </a:rPr>
            <a:t>El público puede influenciar el funcionamiento de su gobierno, al igual que la toma de decisiones y prestación de servicios.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040706C9-60FC-49D9-90E0-7C8E4FD090F0}" type="parTrans" cxnId="{0DDCEE44-BA82-4386-BB72-34FA3A061482}">
      <dgm:prSet/>
      <dgm:spPr/>
      <dgm:t>
        <a:bodyPr/>
        <a:lstStyle/>
        <a:p>
          <a:endParaRPr lang="en-US"/>
        </a:p>
      </dgm:t>
    </dgm:pt>
    <dgm:pt modelId="{AB66D3FD-B187-43E3-A128-6BC9AD4957AD}" type="sibTrans" cxnId="{0DDCEE44-BA82-4386-BB72-34FA3A061482}">
      <dgm:prSet custScaleX="142367" custScaleY="75791"/>
      <dgm:spPr/>
      <dgm:t>
        <a:bodyPr/>
        <a:lstStyle/>
        <a:p>
          <a:endParaRPr lang="en-US"/>
        </a:p>
      </dgm:t>
    </dgm:pt>
    <dgm:pt modelId="{E884D7A9-8CA6-4DBE-BF25-2C8651CF9DF4}" type="pres">
      <dgm:prSet presAssocID="{D77FE9E4-5D30-4968-905C-442BB195E1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9A281A-9058-404D-89F4-137CBC0D2390}" type="pres">
      <dgm:prSet presAssocID="{D77FE9E4-5D30-4968-905C-442BB195E170}" presName="matrix" presStyleCnt="0"/>
      <dgm:spPr/>
    </dgm:pt>
    <dgm:pt modelId="{74EB5C79-666E-4B59-AB5A-43882CEBB1D6}" type="pres">
      <dgm:prSet presAssocID="{D77FE9E4-5D30-4968-905C-442BB195E170}" presName="tile1" presStyleLbl="node1" presStyleIdx="0" presStyleCnt="4"/>
      <dgm:spPr/>
      <dgm:t>
        <a:bodyPr/>
        <a:lstStyle/>
        <a:p>
          <a:endParaRPr lang="es-ES"/>
        </a:p>
      </dgm:t>
    </dgm:pt>
    <dgm:pt modelId="{A3D8C076-61F7-4248-AA25-78EC2580B182}" type="pres">
      <dgm:prSet presAssocID="{D77FE9E4-5D30-4968-905C-442BB195E1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BBE86-B037-47C3-8906-99BEBFB8FE23}" type="pres">
      <dgm:prSet presAssocID="{D77FE9E4-5D30-4968-905C-442BB195E170}" presName="tile2" presStyleLbl="node1" presStyleIdx="1" presStyleCnt="4"/>
      <dgm:spPr/>
      <dgm:t>
        <a:bodyPr/>
        <a:lstStyle/>
        <a:p>
          <a:endParaRPr lang="es-ES"/>
        </a:p>
      </dgm:t>
    </dgm:pt>
    <dgm:pt modelId="{83807B96-B0E9-43BF-BF82-B3A50C305280}" type="pres">
      <dgm:prSet presAssocID="{D77FE9E4-5D30-4968-905C-442BB195E1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FC361E-BDAA-4996-97A1-62E95D3A0106}" type="pres">
      <dgm:prSet presAssocID="{D77FE9E4-5D30-4968-905C-442BB195E170}" presName="tile3" presStyleLbl="node1" presStyleIdx="2" presStyleCnt="4"/>
      <dgm:spPr/>
      <dgm:t>
        <a:bodyPr/>
        <a:lstStyle/>
        <a:p>
          <a:endParaRPr lang="es-ES"/>
        </a:p>
      </dgm:t>
    </dgm:pt>
    <dgm:pt modelId="{8D218BCE-8FDB-4760-A59D-E378FBD9DA56}" type="pres">
      <dgm:prSet presAssocID="{D77FE9E4-5D30-4968-905C-442BB195E1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A52BC-5E4C-4D6F-AE7F-FB86BA1ECC60}" type="pres">
      <dgm:prSet presAssocID="{D77FE9E4-5D30-4968-905C-442BB195E170}" presName="tile4" presStyleLbl="node1" presStyleIdx="3" presStyleCnt="4"/>
      <dgm:spPr/>
      <dgm:t>
        <a:bodyPr/>
        <a:lstStyle/>
        <a:p>
          <a:endParaRPr lang="es-ES"/>
        </a:p>
      </dgm:t>
    </dgm:pt>
    <dgm:pt modelId="{1DD03881-1D04-446A-BFE6-6C87EA95C306}" type="pres">
      <dgm:prSet presAssocID="{D77FE9E4-5D30-4968-905C-442BB195E1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340F3-51A6-4267-9141-0DC46216574F}" type="pres">
      <dgm:prSet presAssocID="{D77FE9E4-5D30-4968-905C-442BB195E170}" presName="centerTile" presStyleLbl="fgShp" presStyleIdx="0" presStyleCnt="1" custScaleX="142367" custScaleY="7579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1E4A8CE-1267-4C8B-A3E9-753066D0DDB2}" type="presOf" srcId="{6CA5D6F3-E0C3-4270-97BB-388CE3D6FA3D}" destId="{9E7A52BC-5E4C-4D6F-AE7F-FB86BA1ECC60}" srcOrd="0" destOrd="0" presId="urn:microsoft.com/office/officeart/2005/8/layout/matrix1"/>
    <dgm:cxn modelId="{47FBC764-BB5E-4E40-BB85-031DB2BE8EC3}" type="presOf" srcId="{BEA2A2B1-A159-4841-8EB1-234915694228}" destId="{61FC361E-BDAA-4996-97A1-62E95D3A0106}" srcOrd="0" destOrd="0" presId="urn:microsoft.com/office/officeart/2005/8/layout/matrix1"/>
    <dgm:cxn modelId="{F1639EF1-4F4C-4200-ABC9-081C92442351}" type="presOf" srcId="{D7CA0C88-95ED-405D-A066-7C84ED77360D}" destId="{74EB5C79-666E-4B59-AB5A-43882CEBB1D6}" srcOrd="0" destOrd="0" presId="urn:microsoft.com/office/officeart/2005/8/layout/matrix1"/>
    <dgm:cxn modelId="{0DDCEE44-BA82-4386-BB72-34FA3A061482}" srcId="{8A15D097-3FBA-47BE-9C81-6E429B0A8F6D}" destId="{6CA5D6F3-E0C3-4270-97BB-388CE3D6FA3D}" srcOrd="3" destOrd="0" parTransId="{040706C9-60FC-49D9-90E0-7C8E4FD090F0}" sibTransId="{AB66D3FD-B187-43E3-A128-6BC9AD4957AD}"/>
    <dgm:cxn modelId="{D5BE115C-28A0-431A-BFD0-AF43666FE4BC}" type="presOf" srcId="{BEA2A2B1-A159-4841-8EB1-234915694228}" destId="{8D218BCE-8FDB-4760-A59D-E378FBD9DA56}" srcOrd="1" destOrd="0" presId="urn:microsoft.com/office/officeart/2005/8/layout/matrix1"/>
    <dgm:cxn modelId="{8F038415-C867-4BF0-A6B7-F4956EF9E03D}" type="presOf" srcId="{D7CA0C88-95ED-405D-A066-7C84ED77360D}" destId="{A3D8C076-61F7-4248-AA25-78EC2580B182}" srcOrd="1" destOrd="0" presId="urn:microsoft.com/office/officeart/2005/8/layout/matrix1"/>
    <dgm:cxn modelId="{7460FF2C-D184-4E2C-BF50-934C62E16D07}" type="presOf" srcId="{A561D2C6-569A-4C31-A6BA-E8FAA3000811}" destId="{F43BBE86-B037-47C3-8906-99BEBFB8FE23}" srcOrd="0" destOrd="0" presId="urn:microsoft.com/office/officeart/2005/8/layout/matrix1"/>
    <dgm:cxn modelId="{630CC5F4-967C-4F25-822A-60184DCDA22F}" type="presOf" srcId="{6CA5D6F3-E0C3-4270-97BB-388CE3D6FA3D}" destId="{1DD03881-1D04-446A-BFE6-6C87EA95C306}" srcOrd="1" destOrd="0" presId="urn:microsoft.com/office/officeart/2005/8/layout/matrix1"/>
    <dgm:cxn modelId="{D5203662-9854-4AF8-B1A9-55F5F08E73C4}" type="presOf" srcId="{A561D2C6-569A-4C31-A6BA-E8FAA3000811}" destId="{83807B96-B0E9-43BF-BF82-B3A50C305280}" srcOrd="1" destOrd="0" presId="urn:microsoft.com/office/officeart/2005/8/layout/matrix1"/>
    <dgm:cxn modelId="{576703BE-7EA0-49FF-9578-7BFF4A338B33}" srcId="{D77FE9E4-5D30-4968-905C-442BB195E170}" destId="{8A15D097-3FBA-47BE-9C81-6E429B0A8F6D}" srcOrd="0" destOrd="0" parTransId="{DDDA3381-B14C-4C15-B8A7-B195C6161024}" sibTransId="{43FA69B4-951E-4E5B-BF7C-1A7746CF2E00}"/>
    <dgm:cxn modelId="{0907D1ED-DABB-4527-B3D8-A230CA9B5690}" srcId="{8A15D097-3FBA-47BE-9C81-6E429B0A8F6D}" destId="{A561D2C6-569A-4C31-A6BA-E8FAA3000811}" srcOrd="1" destOrd="0" parTransId="{34763A83-2D9A-4AD7-9146-01A6DC5554A8}" sibTransId="{183AEF4E-F54A-49DB-A002-2D5B2F2A9886}"/>
    <dgm:cxn modelId="{6F6DB91A-B1EE-4A88-8A7E-E2C36C0874A0}" type="presOf" srcId="{8A15D097-3FBA-47BE-9C81-6E429B0A8F6D}" destId="{662340F3-51A6-4267-9141-0DC46216574F}" srcOrd="0" destOrd="0" presId="urn:microsoft.com/office/officeart/2005/8/layout/matrix1"/>
    <dgm:cxn modelId="{B31FE2D4-6000-4CC6-AE2D-43F450F78A45}" srcId="{8A15D097-3FBA-47BE-9C81-6E429B0A8F6D}" destId="{BEA2A2B1-A159-4841-8EB1-234915694228}" srcOrd="2" destOrd="0" parTransId="{1F1E100F-07F6-489F-9720-ED3E7B94B06E}" sibTransId="{0988710B-4B3F-4DAA-91E7-A169D4D156E1}"/>
    <dgm:cxn modelId="{758044A8-12F7-4166-B0BC-22CFA91C9152}" srcId="{8A15D097-3FBA-47BE-9C81-6E429B0A8F6D}" destId="{D7CA0C88-95ED-405D-A066-7C84ED77360D}" srcOrd="0" destOrd="0" parTransId="{D9A4FF8D-93FE-4195-B09F-523205A90F64}" sibTransId="{D08348D1-FD39-46D2-BEBA-06458924C8F7}"/>
    <dgm:cxn modelId="{621D4408-DABA-41D9-AB01-134E57A145CA}" type="presOf" srcId="{D77FE9E4-5D30-4968-905C-442BB195E170}" destId="{E884D7A9-8CA6-4DBE-BF25-2C8651CF9DF4}" srcOrd="0" destOrd="0" presId="urn:microsoft.com/office/officeart/2005/8/layout/matrix1"/>
    <dgm:cxn modelId="{1DFAC9A9-1444-40EC-BEEC-3E80A12C5E2D}" type="presParOf" srcId="{E884D7A9-8CA6-4DBE-BF25-2C8651CF9DF4}" destId="{369A281A-9058-404D-89F4-137CBC0D2390}" srcOrd="0" destOrd="0" presId="urn:microsoft.com/office/officeart/2005/8/layout/matrix1"/>
    <dgm:cxn modelId="{BE08966F-26D1-4288-9282-678132015802}" type="presParOf" srcId="{369A281A-9058-404D-89F4-137CBC0D2390}" destId="{74EB5C79-666E-4B59-AB5A-43882CEBB1D6}" srcOrd="0" destOrd="0" presId="urn:microsoft.com/office/officeart/2005/8/layout/matrix1"/>
    <dgm:cxn modelId="{1123772C-7611-4A53-888B-7CE59EADD575}" type="presParOf" srcId="{369A281A-9058-404D-89F4-137CBC0D2390}" destId="{A3D8C076-61F7-4248-AA25-78EC2580B182}" srcOrd="1" destOrd="0" presId="urn:microsoft.com/office/officeart/2005/8/layout/matrix1"/>
    <dgm:cxn modelId="{873773AE-0F28-4203-BBC5-F7AFEA88DB48}" type="presParOf" srcId="{369A281A-9058-404D-89F4-137CBC0D2390}" destId="{F43BBE86-B037-47C3-8906-99BEBFB8FE23}" srcOrd="2" destOrd="0" presId="urn:microsoft.com/office/officeart/2005/8/layout/matrix1"/>
    <dgm:cxn modelId="{27B7FAB5-BDAD-4B71-8082-B70034E28816}" type="presParOf" srcId="{369A281A-9058-404D-89F4-137CBC0D2390}" destId="{83807B96-B0E9-43BF-BF82-B3A50C305280}" srcOrd="3" destOrd="0" presId="urn:microsoft.com/office/officeart/2005/8/layout/matrix1"/>
    <dgm:cxn modelId="{73001148-06FF-439F-A06D-93FC1A245DE4}" type="presParOf" srcId="{369A281A-9058-404D-89F4-137CBC0D2390}" destId="{61FC361E-BDAA-4996-97A1-62E95D3A0106}" srcOrd="4" destOrd="0" presId="urn:microsoft.com/office/officeart/2005/8/layout/matrix1"/>
    <dgm:cxn modelId="{EEA39444-38FF-48B4-803A-445880AFEEDC}" type="presParOf" srcId="{369A281A-9058-404D-89F4-137CBC0D2390}" destId="{8D218BCE-8FDB-4760-A59D-E378FBD9DA56}" srcOrd="5" destOrd="0" presId="urn:microsoft.com/office/officeart/2005/8/layout/matrix1"/>
    <dgm:cxn modelId="{E09791B6-20B2-4E9B-BE2B-F03D301C5465}" type="presParOf" srcId="{369A281A-9058-404D-89F4-137CBC0D2390}" destId="{9E7A52BC-5E4C-4D6F-AE7F-FB86BA1ECC60}" srcOrd="6" destOrd="0" presId="urn:microsoft.com/office/officeart/2005/8/layout/matrix1"/>
    <dgm:cxn modelId="{12965617-A133-4849-A14A-EDD7745A39E6}" type="presParOf" srcId="{369A281A-9058-404D-89F4-137CBC0D2390}" destId="{1DD03881-1D04-446A-BFE6-6C87EA95C306}" srcOrd="7" destOrd="0" presId="urn:microsoft.com/office/officeart/2005/8/layout/matrix1"/>
    <dgm:cxn modelId="{9D20A6D0-CCA4-41CB-A74B-372DF3694B49}" type="presParOf" srcId="{E884D7A9-8CA6-4DBE-BF25-2C8651CF9DF4}" destId="{662340F3-51A6-4267-9141-0DC46216574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B5C79-666E-4B59-AB5A-43882CEBB1D6}">
      <dsp:nvSpPr>
        <dsp:cNvPr id="0" name=""/>
        <dsp:cNvSpPr/>
      </dsp:nvSpPr>
      <dsp:spPr>
        <a:xfrm rot="16200000">
          <a:off x="912657" y="-912657"/>
          <a:ext cx="2006607" cy="38319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entury Gothic" panose="020B0502020202020204" pitchFamily="34" charset="0"/>
            </a:rPr>
            <a:t>Transparencia</a:t>
          </a:r>
          <a:r>
            <a:rPr lang="en-US" sz="2400" b="1" kern="1200" dirty="0"/>
            <a:t/>
          </a:r>
          <a:br>
            <a:rPr lang="en-US" sz="2400" b="1" kern="1200" dirty="0"/>
          </a:br>
          <a:r>
            <a:rPr lang="es-ES" sz="1800" kern="1200" dirty="0">
              <a:latin typeface="Century Gothic" panose="020B0502020202020204" pitchFamily="34" charset="0"/>
            </a:rPr>
            <a:t>El público comprende el funcionamiento de su gobierno.</a:t>
          </a:r>
          <a:endParaRPr lang="en-US" sz="1800" b="1" kern="1200" dirty="0"/>
        </a:p>
      </dsp:txBody>
      <dsp:txXfrm rot="5400000">
        <a:off x="0" y="0"/>
        <a:ext cx="3831922" cy="1504955"/>
      </dsp:txXfrm>
    </dsp:sp>
    <dsp:sp modelId="{F43BBE86-B037-47C3-8906-99BEBFB8FE23}">
      <dsp:nvSpPr>
        <dsp:cNvPr id="0" name=""/>
        <dsp:cNvSpPr/>
      </dsp:nvSpPr>
      <dsp:spPr>
        <a:xfrm>
          <a:off x="3831922" y="0"/>
          <a:ext cx="3831922" cy="20066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entury Gothic" panose="020B0502020202020204" pitchFamily="34" charset="0"/>
            </a:rPr>
            <a:t>Integridad</a:t>
          </a:r>
          <a:r>
            <a:rPr lang="en-US" sz="2400" b="1" kern="1200" dirty="0">
              <a:latin typeface="Century Gothic" panose="020B0502020202020204" pitchFamily="34" charset="0"/>
            </a:rPr>
            <a:t/>
          </a:r>
          <a:br>
            <a:rPr lang="en-US" sz="2400" b="1" kern="1200" dirty="0">
              <a:latin typeface="Century Gothic" panose="020B0502020202020204" pitchFamily="34" charset="0"/>
            </a:rPr>
          </a:br>
          <a:r>
            <a:rPr lang="es-ES" sz="1800" kern="1200" dirty="0">
              <a:latin typeface="Century Gothic" panose="020B0502020202020204" pitchFamily="34" charset="0"/>
            </a:rPr>
            <a:t>El gobierno considera el interés público sobre los intereses privados.</a:t>
          </a:r>
          <a:r>
            <a:rPr lang="es-ES_tradnl" sz="1800" kern="1200" dirty="0">
              <a:latin typeface="Century Gothic" panose="020B0502020202020204" pitchFamily="34" charset="0"/>
            </a:rPr>
            <a:t> </a:t>
          </a:r>
          <a:endParaRPr lang="en-US" sz="1800" b="1" kern="1200" dirty="0">
            <a:latin typeface="Century Gothic" panose="020B0502020202020204" pitchFamily="34" charset="0"/>
          </a:endParaRPr>
        </a:p>
      </dsp:txBody>
      <dsp:txXfrm>
        <a:off x="3831922" y="0"/>
        <a:ext cx="3831922" cy="1504955"/>
      </dsp:txXfrm>
    </dsp:sp>
    <dsp:sp modelId="{61FC361E-BDAA-4996-97A1-62E95D3A0106}">
      <dsp:nvSpPr>
        <dsp:cNvPr id="0" name=""/>
        <dsp:cNvSpPr/>
      </dsp:nvSpPr>
      <dsp:spPr>
        <a:xfrm rot="10800000">
          <a:off x="0" y="2006607"/>
          <a:ext cx="3831922" cy="20066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noProof="0" dirty="0">
              <a:latin typeface="Century Gothic" panose="020B0502020202020204" pitchFamily="34" charset="0"/>
            </a:rPr>
            <a:t>Rendición de cuentas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entury Gothic" panose="020B0502020202020204" pitchFamily="34" charset="0"/>
            </a:rPr>
            <a:t>El público puede mantener la cuenta del gobierno por su política y desempeño en la prestación de servicios.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Century Gothic" panose="020B0502020202020204" pitchFamily="34" charset="0"/>
          </a:endParaRPr>
        </a:p>
      </dsp:txBody>
      <dsp:txXfrm rot="10800000">
        <a:off x="0" y="2508259"/>
        <a:ext cx="3831922" cy="1504955"/>
      </dsp:txXfrm>
    </dsp:sp>
    <dsp:sp modelId="{9E7A52BC-5E4C-4D6F-AE7F-FB86BA1ECC60}">
      <dsp:nvSpPr>
        <dsp:cNvPr id="0" name=""/>
        <dsp:cNvSpPr/>
      </dsp:nvSpPr>
      <dsp:spPr>
        <a:xfrm rot="5400000">
          <a:off x="4744580" y="1093950"/>
          <a:ext cx="2006607" cy="3831922"/>
        </a:xfrm>
        <a:prstGeom prst="round1Rect">
          <a:avLst/>
        </a:prstGeom>
        <a:solidFill>
          <a:schemeClr val="accent6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Century Gothic" panose="020B0502020202020204" pitchFamily="34" charset="0"/>
            </a:rPr>
            <a:t>Participación</a:t>
          </a:r>
          <a:r>
            <a:rPr lang="en-US" sz="2400" b="1" kern="1200" dirty="0">
              <a:latin typeface="Century Gothic" panose="020B0502020202020204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Century Gothic" panose="020B0502020202020204" pitchFamily="34" charset="0"/>
            </a:rPr>
            <a:t>El público puede influenciar el funcionamiento de su gobierno, al igual que la toma de decisiones y prestación de servicios.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 rot="-5400000">
        <a:off x="3831922" y="2508258"/>
        <a:ext cx="3831922" cy="1504955"/>
      </dsp:txXfrm>
    </dsp:sp>
    <dsp:sp modelId="{662340F3-51A6-4267-9141-0DC46216574F}">
      <dsp:nvSpPr>
        <dsp:cNvPr id="0" name=""/>
        <dsp:cNvSpPr/>
      </dsp:nvSpPr>
      <dsp:spPr>
        <a:xfrm>
          <a:off x="2195304" y="1626400"/>
          <a:ext cx="3273235" cy="76041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Gobierno Abierto</a:t>
          </a:r>
        </a:p>
      </dsp:txBody>
      <dsp:txXfrm>
        <a:off x="2232424" y="1663520"/>
        <a:ext cx="3198995" cy="686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BEB03-E303-4282-A5F1-6FA1BF60B972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A43A-0E13-4A4F-9ED7-A369C02FA6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1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7A43A-0E13-4A4F-9ED7-A369C02FA6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2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75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0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15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CF930-4490-4CAE-840B-0F13030990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7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0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463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2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66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4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9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769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60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tabLst>
                <a:tab pos="457200" algn="l"/>
              </a:tabLs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5947A-5A4C-42AC-8315-47DACD7100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04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7A43A-0E13-4A4F-9ED7-A369C02FA63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50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48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7A43A-0E13-4A4F-9ED7-A369C02FA63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91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671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9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2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6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103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63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716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04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28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61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A5504-FE51-4DED-B94A-BF2C2660EA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6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A6B9C-1FD3-406C-B1FE-3C0F6EED93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9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algn="l" defTabSz="914400" rtl="0" eaLnBrk="1" latinLnBrk="0" hangingPunct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23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A5504-FE51-4DED-B94A-BF2C2660EA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2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062A3-9D88-43BB-A257-FC008D0DD8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1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0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2CDB4-BF00-4317-9A1A-6A67367F7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65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4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4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7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95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7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7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1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76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39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60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20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6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50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99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9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74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54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8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90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45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71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14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3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4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8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510B-8E71-4211-AB95-67341D086A4D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5DAB-69DD-45AA-8817-2D3A2EA3973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18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E5FF-E01A-4896-9614-4FA20BF77C33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B728-C8D3-4E2C-9A98-6FE41530FDE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6004-F04F-4421-B764-E5788D162FA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2EED-E3DB-4B1F-AAA5-2BEB946F3C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28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ecd.org/gov/open-government/good-practice-principles-for-deliberative-processes-for-public-decision-making.pdf" TargetMode="External"/><Relationship Id="rId11" Type="http://schemas.openxmlformats.org/officeDocument/2006/relationships/hyperlink" Target="https://www.oecd-ilibrary.org/governance/eight-ways-to-institutionalise-deliberative-democracy_4fcf1da5-en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9.JPG"/><Relationship Id="rId4" Type="http://schemas.openxmlformats.org/officeDocument/2006/relationships/hyperlink" Target="https://www.oecd.org/gov/innovative-citizen-participation-and-new-democratic-institutions-339306da-en.htm" TargetMode="External"/><Relationship Id="rId9" Type="http://schemas.openxmlformats.org/officeDocument/2006/relationships/hyperlink" Target="https://www.oecd.org/gov/open-government/evaluation-guidelines-for-representative-deliberative-processes-10ccbfcb-en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2" y="1"/>
            <a:ext cx="1219199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3970" y="1"/>
            <a:ext cx="12188031" cy="6858002"/>
          </a:xfrm>
          <a:prstGeom prst="rect">
            <a:avLst/>
          </a:prstGeom>
          <a:solidFill>
            <a:srgbClr val="14585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1" y="2513271"/>
            <a:ext cx="2296287" cy="5640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64836" y="2172417"/>
            <a:ext cx="8379606" cy="1283045"/>
          </a:xfrm>
          <a:prstGeom prst="rect">
            <a:avLst/>
          </a:prstGeom>
        </p:spPr>
        <p:txBody>
          <a:bodyPr vert="horz" wrap="square" lIns="51435" tIns="25718" rIns="51435" bIns="25718" rtlCol="0" anchor="b" anchorCtr="0">
            <a:sp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4000" cap="none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Directrices</a:t>
            </a:r>
            <a:r>
              <a:rPr lang="en-US" sz="4000" cap="none" dirty="0">
                <a:solidFill>
                  <a:prstClr val="white"/>
                </a:solidFill>
                <a:latin typeface="Century Gothic" panose="020B0502020202020204" pitchFamily="34" charset="0"/>
              </a:rPr>
              <a:t> de la OCDE </a:t>
            </a:r>
            <a:r>
              <a:rPr lang="en-US" sz="4000" cap="none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sobre</a:t>
            </a:r>
            <a:r>
              <a:rPr lang="en-US" sz="4000" cap="none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4000" cap="none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participación</a:t>
            </a:r>
            <a:r>
              <a:rPr lang="en-US" sz="4000" cap="none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4000" cap="none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ciudadana</a:t>
            </a:r>
            <a:endParaRPr lang="en-US" sz="4000" cap="none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974" y="3608419"/>
            <a:ext cx="9775805" cy="200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2000" b="1" dirty="0">
                <a:solidFill>
                  <a:srgbClr val="CBA964"/>
                </a:solidFill>
                <a:latin typeface="Century Gothic" panose="020B0502020202020204" pitchFamily="34" charset="0"/>
              </a:rPr>
              <a:t>David </a:t>
            </a:r>
            <a:r>
              <a:rPr lang="en-GB" sz="2000" b="1" dirty="0" err="1">
                <a:solidFill>
                  <a:srgbClr val="CBA964"/>
                </a:solidFill>
                <a:latin typeface="Century Gothic" panose="020B0502020202020204" pitchFamily="34" charset="0"/>
              </a:rPr>
              <a:t>Goessmann</a:t>
            </a:r>
            <a:r>
              <a:rPr lang="en-GB" sz="2000" b="1" dirty="0">
                <a:solidFill>
                  <a:srgbClr val="CBA964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defRPr/>
            </a:pPr>
            <a:endParaRPr lang="en-GB" sz="2000" b="1" dirty="0">
              <a:solidFill>
                <a:srgbClr val="CBA964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i="1" dirty="0">
                <a:solidFill>
                  <a:prstClr val="white"/>
                </a:solidFill>
                <a:latin typeface="Century Gothic" panose="020B0502020202020204" pitchFamily="34" charset="0"/>
              </a:rPr>
              <a:t>Policy Analyst and Project Coordinator</a:t>
            </a:r>
          </a:p>
          <a:p>
            <a:pPr lvl="0">
              <a:defRPr/>
            </a:pPr>
            <a:r>
              <a:rPr lang="en-GB" i="1" dirty="0">
                <a:solidFill>
                  <a:prstClr val="white"/>
                </a:solidFill>
                <a:latin typeface="Century Gothic" panose="020B0502020202020204" pitchFamily="34" charset="0"/>
              </a:rPr>
              <a:t>OECD Open Government and Civic Space Unit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93451" y="689638"/>
            <a:ext cx="264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#</a:t>
            </a:r>
            <a:r>
              <a:rPr lang="en-GB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delibWave</a:t>
            </a: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#</a:t>
            </a:r>
            <a:r>
              <a:rPr lang="en-GB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OECDparticipation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309"/>
          <a:stretch/>
        </p:blipFill>
        <p:spPr>
          <a:xfrm>
            <a:off x="4063449" y="6134790"/>
            <a:ext cx="1956466" cy="7106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41119" r="230" b="38423"/>
          <a:stretch/>
        </p:blipFill>
        <p:spPr>
          <a:xfrm>
            <a:off x="6221186" y="6145204"/>
            <a:ext cx="5959239" cy="7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0711" y="2398004"/>
            <a:ext cx="2545665" cy="3600453"/>
            <a:chOff x="1341462" y="2920780"/>
            <a:chExt cx="2545665" cy="360045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341462" y="3770273"/>
              <a:ext cx="2036055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GB" sz="18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IDENTIFICACIÓN DEL PROBLEMA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012658" y="2920780"/>
              <a:ext cx="11710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1.</a:t>
              </a:r>
            </a:p>
          </p:txBody>
        </p:sp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1453180" y="4662230"/>
              <a:ext cx="2433947" cy="18590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0895" y="1228814"/>
            <a:ext cx="3020968" cy="3778485"/>
            <a:chOff x="3422654" y="4651208"/>
            <a:chExt cx="5733024" cy="1439949"/>
          </a:xfrm>
        </p:grpSpPr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4742036" y="5321136"/>
              <a:ext cx="4413642" cy="7700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3422654" y="4739536"/>
              <a:ext cx="4822255" cy="8231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en-GB" sz="18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FORMULACIÓN DE POLÍTICAS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6722" y="4651208"/>
              <a:ext cx="1980831" cy="38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1941" y="2451928"/>
            <a:ext cx="3429333" cy="4269150"/>
            <a:chOff x="6737663" y="958233"/>
            <a:chExt cx="3429333" cy="2671665"/>
          </a:xfrm>
        </p:grpSpPr>
        <p:sp>
          <p:nvSpPr>
            <p:cNvPr id="14" name="Content Placeholder 3"/>
            <p:cNvSpPr txBox="1">
              <a:spLocks/>
            </p:cNvSpPr>
            <p:nvPr/>
          </p:nvSpPr>
          <p:spPr>
            <a:xfrm>
              <a:off x="7891135" y="2132582"/>
              <a:ext cx="2275861" cy="1497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737663" y="1584693"/>
              <a:ext cx="2407329" cy="3448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fr-FR" sz="18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TOMA DE DECISIONES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4776" y="958233"/>
              <a:ext cx="839981" cy="63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3.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91545" y="630311"/>
            <a:ext cx="11408911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ES" sz="2800" dirty="0">
                <a:solidFill>
                  <a:srgbClr val="CCB279"/>
                </a:solidFill>
                <a:latin typeface="Century Gothic" panose="020B0502020202020204" pitchFamily="34" charset="0"/>
              </a:rPr>
              <a:t>¿Cuándo involucrar a la ciudadanía y otras partes interesadas?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61706" y="4878322"/>
            <a:ext cx="2407329" cy="1480913"/>
            <a:chOff x="6348512" y="1059694"/>
            <a:chExt cx="2407329" cy="926766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>
              <a:off x="6348512" y="1641644"/>
              <a:ext cx="2407329" cy="3448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IMPLEMENTACIÓN</a:t>
              </a:r>
              <a:endPara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79283" y="1059694"/>
              <a:ext cx="839981" cy="63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28573" y="4982792"/>
            <a:ext cx="2407329" cy="1480914"/>
            <a:chOff x="9532037" y="1591191"/>
            <a:chExt cx="2407329" cy="1480914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9532037" y="2521111"/>
              <a:ext cx="2407329" cy="5509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EVALUACIÓN</a:t>
              </a:r>
              <a:endPara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69685" y="1591191"/>
              <a:ext cx="839981" cy="101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18" y="2382063"/>
            <a:ext cx="4503107" cy="4365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5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IDENTIFICAR EL PÚBLICO PERTINENTE Y RECLUTAR A LOS PARTICIPANTES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81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flipV="1">
            <a:off x="-1" y="2892"/>
            <a:ext cx="12191999" cy="6858000"/>
          </a:xfrm>
          <a:prstGeom prst="rect">
            <a:avLst/>
          </a:prstGeom>
          <a:solidFill>
            <a:srgbClr val="1458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32266" y="3452182"/>
            <a:ext cx="10713634" cy="1880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6266" y="4835826"/>
            <a:ext cx="10713634" cy="1880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4382873" y="-399035"/>
            <a:ext cx="3405817" cy="12212434"/>
          </a:xfrm>
          <a:prstGeom prst="rect">
            <a:avLst/>
          </a:prstGeom>
          <a:solidFill>
            <a:srgbClr val="403D68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7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69078" y="1506594"/>
            <a:ext cx="9422921" cy="5903494"/>
          </a:xfrm>
          <a:prstGeom prst="rect">
            <a:avLst/>
          </a:prstGeom>
          <a:solidFill>
            <a:srgbClr val="4E86BF">
              <a:alpha val="61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7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03447"/>
              </p:ext>
            </p:extLst>
          </p:nvPr>
        </p:nvGraphicFramePr>
        <p:xfrm>
          <a:off x="0" y="815922"/>
          <a:ext cx="11946549" cy="6189859"/>
        </p:xfrm>
        <a:graphic>
          <a:graphicData uri="http://schemas.openxmlformats.org/drawingml/2006/table">
            <a:tbl>
              <a:tblPr firstRow="1" firstCol="1" bandRow="1"/>
              <a:tblGrid>
                <a:gridCol w="3060171">
                  <a:extLst>
                    <a:ext uri="{9D8B030D-6E8A-4147-A177-3AD203B41FA5}">
                      <a16:colId xmlns:a16="http://schemas.microsoft.com/office/drawing/2014/main" val="4161549071"/>
                    </a:ext>
                  </a:extLst>
                </a:gridCol>
                <a:gridCol w="4104034">
                  <a:extLst>
                    <a:ext uri="{9D8B030D-6E8A-4147-A177-3AD203B41FA5}">
                      <a16:colId xmlns:a16="http://schemas.microsoft.com/office/drawing/2014/main" val="2085433153"/>
                    </a:ext>
                  </a:extLst>
                </a:gridCol>
                <a:gridCol w="4782344">
                  <a:extLst>
                    <a:ext uri="{9D8B030D-6E8A-4147-A177-3AD203B41FA5}">
                      <a16:colId xmlns:a16="http://schemas.microsoft.com/office/drawing/2014/main" val="3840584054"/>
                    </a:ext>
                  </a:extLst>
                </a:gridCol>
              </a:tblGrid>
              <a:tr h="867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960" marR="449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Involucrar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600" b="1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partes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interesadas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Involucrar</a:t>
                      </a:r>
                      <a:r>
                        <a:rPr lang="en-GB" sz="16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la </a:t>
                      </a:r>
                      <a:r>
                        <a:rPr lang="en-GB" sz="1600" b="1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ciudadanía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116796"/>
                  </a:ext>
                </a:extLst>
              </a:tr>
              <a:tr h="2667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BENEFICIOS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Perspectivas oficiales de las partes interesadas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Opinión y conocimientos de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expertos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Garantiza la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representación de los principales actores </a:t>
                      </a:r>
                    </a:p>
                  </a:txBody>
                  <a:tcPr marL="180000" marR="108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Opinión pública/juicio público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Diversidad 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opiniones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Voces poco escuchadas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Puede ser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representativa del público en general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Comunicación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pública y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público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Soluciones a medida y eficaces</a:t>
                      </a:r>
                    </a:p>
                  </a:txBody>
                  <a:tcPr marL="180000" marR="449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1841841"/>
                  </a:ext>
                </a:extLst>
              </a:tr>
              <a:tr h="2654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CONSIDERACIONES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Bajo umbral 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participación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Intereses e incentivos 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claros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Experiencia 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la interacción con las autoridades públicas y papel en la toma de decisiones</a:t>
                      </a: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Requiere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derribar las barreras 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la participación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Hay que generar la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motivación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para participar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Requiere 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vínculos claros con la toma de decisiones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invitaciones de figuras de alto nivel</a:t>
                      </a:r>
                    </a:p>
                  </a:txBody>
                  <a:tcPr marL="180000" marR="449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732900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44330" y="241559"/>
            <a:ext cx="1366761" cy="3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8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público pertinente y reclutar a los participantes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ELEGIR EL MÉTODO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9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6513" y="597116"/>
            <a:ext cx="97745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600" dirty="0" err="1">
                <a:solidFill>
                  <a:srgbClr val="CCB279"/>
                </a:solidFill>
                <a:latin typeface="Century Gothic"/>
              </a:rPr>
              <a:t>Métodos</a:t>
            </a:r>
            <a:r>
              <a:rPr lang="en-US" sz="3600" dirty="0">
                <a:solidFill>
                  <a:srgbClr val="CCB279"/>
                </a:solidFill>
                <a:latin typeface="Century Gothic"/>
              </a:rPr>
              <a:t> de </a:t>
            </a:r>
            <a:r>
              <a:rPr lang="en-US" sz="3600" dirty="0" err="1">
                <a:solidFill>
                  <a:srgbClr val="CCB279"/>
                </a:solidFill>
                <a:latin typeface="Century Gothic"/>
              </a:rPr>
              <a:t>participación</a:t>
            </a:r>
            <a:r>
              <a:rPr lang="en-US" sz="3600" dirty="0">
                <a:solidFill>
                  <a:srgbClr val="CCB279"/>
                </a:solidFill>
                <a:latin typeface="Century Gothic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1529" y="1674901"/>
            <a:ext cx="9774565" cy="4164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Información y comunicación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Reuniones abiertas/reuniones en el cabildo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Monitoreo cívico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Consulta pública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Innovación abierta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Ciencia ciudadana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Presupuestos participativos</a:t>
            </a:r>
          </a:p>
          <a:p>
            <a:pPr marL="457200" lvl="0" indent="-457200" algn="l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Proceso representativo deliberativo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02" y="3749762"/>
            <a:ext cx="4178968" cy="4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01814" y="2528634"/>
            <a:ext cx="3467100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MONITOREO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CÍVICO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8495" y="1863203"/>
            <a:ext cx="47850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El monitoreo cívico se refiere a la idea de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involucrar al público en el control y la evaluación de las decisiones, políticas y servicios públicos.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El monitoreo cívico puede permitir a los ciudadanos supervisar áreas clave de la acción gubernamental, como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: el presupuesto, las políticas, los servicios.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Puede llevarse a cabo mediante diferentes mecanismos: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encuestas, auditorías sociales, boletines de notas de los ciudadanos, etc.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58" y="2560421"/>
            <a:ext cx="2791326" cy="2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528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50" y="470690"/>
            <a:ext cx="9665149" cy="1020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9951" y="361281"/>
            <a:ext cx="9665149" cy="101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es-ES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Marea Digital de Buenaventura, Colombia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30" y="193433"/>
            <a:ext cx="1409923" cy="335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1962106"/>
            <a:ext cx="3499756" cy="4260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3" y="2586745"/>
            <a:ext cx="4020231" cy="30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01814" y="2528634"/>
            <a:ext cx="34671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INNOVACIÓN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ABIERTA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8495" y="1863203"/>
            <a:ext cx="4785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Las prácticas de innovación abierta son una forma de que las autoridades públicas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aprovechen la inteligencia colectiva para </a:t>
            </a:r>
            <a:r>
              <a:rPr lang="es-ES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-crear soluciones 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a problemas públicos específicos.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La innovación abierta puede implementarse como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crowdsourcing, </a:t>
            </a:r>
            <a:r>
              <a:rPr lang="es-ES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hackathons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 o retos públicos.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Puede aplicarse mediante diferentes mecanismos: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encuestas, auditorías sociales, boletines de calificaciones de los ciudadanos, etc.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8" y="1999244"/>
            <a:ext cx="4329366" cy="43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1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528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50" y="470690"/>
            <a:ext cx="9665149" cy="1020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47698" y="367986"/>
            <a:ext cx="10454281" cy="101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es-ES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Hackathons</a:t>
            </a:r>
            <a:r>
              <a:rPr lang="es-E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en Francia sobre impuestos y políticas fiscales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30" y="193433"/>
            <a:ext cx="1409923" cy="335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832" y="1962106"/>
            <a:ext cx="6618231" cy="433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1" y="2649357"/>
            <a:ext cx="4440655" cy="29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1" y="-2"/>
            <a:ext cx="12191999" cy="6858002"/>
          </a:xfrm>
          <a:prstGeom prst="rect">
            <a:avLst/>
          </a:prstGeom>
          <a:solidFill>
            <a:srgbClr val="1458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44330" y="241559"/>
            <a:ext cx="1366761" cy="33569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5400000" flipV="1">
            <a:off x="5699052" y="-5008120"/>
            <a:ext cx="793897" cy="1219199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0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275" y="500089"/>
            <a:ext cx="10712474" cy="109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Gobierno Abierto, la perspectiva de la OCDE</a:t>
            </a:r>
            <a:endParaRPr lang="en-GB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6502959"/>
              </p:ext>
            </p:extLst>
          </p:nvPr>
        </p:nvGraphicFramePr>
        <p:xfrm>
          <a:off x="4288182" y="2218908"/>
          <a:ext cx="7663845" cy="401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277793" y="2479123"/>
            <a:ext cx="36460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El gobierno abierto es “</a:t>
            </a:r>
            <a:r>
              <a:rPr lang="es-419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una cultura de gobernanza que promueve los principios de transparencia, integridad, rendición de cuentas y participación de las partes interesadas en apoyo de la democracia y el crecimiento inclusivo”. </a:t>
            </a:r>
          </a:p>
          <a:p>
            <a:endParaRPr lang="es-419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es-419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(Recomendación del Consejo de la OCDE sobre Gobierno Abierto, 2017).​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8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528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50" y="470690"/>
            <a:ext cx="10325204" cy="905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385" y="361281"/>
            <a:ext cx="10116534" cy="101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es-ES" sz="36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Mapatón</a:t>
            </a:r>
            <a:r>
              <a:rPr lang="es-ES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de Rutas de Autobuses de la Ciudad de México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30" y="193433"/>
            <a:ext cx="1409923" cy="335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06" y="2394271"/>
            <a:ext cx="5660858" cy="3673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289" y="1847121"/>
            <a:ext cx="5961647" cy="39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01814" y="2528634"/>
            <a:ext cx="3467100" cy="137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PROCESO DELIBERATIVO REPRESENTATIVO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3818" y="1089997"/>
            <a:ext cx="47850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El proceso deliberativo representativo es un proceso en el que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un grupo ampliamente representativo de personas sopesa las pruebas, delibera para encontrar puntos en común y desarrolla recomendaciones detalladas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 sobre cuestiones políticas para las autoridades públicas.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Ejemplos comunes de procesos puntuales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son las asambleas, los jurados y los paneles ciudadanos.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Hay dos elementos que diferencian los procesos deliberativos representativos de otros métodos de participación ciudadana: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la lotería cívica y la deliberación.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82" y="2198669"/>
            <a:ext cx="4866415" cy="4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1" y="-2"/>
            <a:ext cx="12191999" cy="6858002"/>
          </a:xfrm>
          <a:prstGeom prst="rect">
            <a:avLst/>
          </a:prstGeom>
          <a:solidFill>
            <a:srgbClr val="1458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44330" y="241559"/>
            <a:ext cx="1366761" cy="33569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5400000" flipV="1">
            <a:off x="5699052" y="-5008120"/>
            <a:ext cx="793897" cy="1219199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0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275" y="500089"/>
            <a:ext cx="10712474" cy="109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un proceso deliberativo representativo?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03568" y="5309600"/>
            <a:ext cx="2527244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E887D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952891" y="4327402"/>
            <a:ext cx="3030045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F69E8A"/>
                </a:solidFill>
                <a:latin typeface="Century Gothic" panose="020B0502020202020204" pitchFamily="34" charset="0"/>
              </a:rPr>
              <a:t>RESPUESTA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69E8A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9676" y="2800220"/>
            <a:ext cx="2108354" cy="2108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77100" y="2750251"/>
            <a:ext cx="2619101" cy="261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2928197" y="2541662"/>
            <a:ext cx="1511998" cy="6785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042489" y="1632078"/>
            <a:ext cx="1777014" cy="177701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061789" y="3298829"/>
            <a:ext cx="1777014" cy="177701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009119" y="5004627"/>
            <a:ext cx="1777014" cy="177701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rved Down Arrow 7"/>
          <p:cNvSpPr/>
          <p:nvPr/>
        </p:nvSpPr>
        <p:spPr>
          <a:xfrm rot="3346585">
            <a:off x="9878838" y="2538045"/>
            <a:ext cx="1052670" cy="4440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urved Down Arrow 53"/>
          <p:cNvSpPr/>
          <p:nvPr/>
        </p:nvSpPr>
        <p:spPr>
          <a:xfrm rot="7337478">
            <a:off x="9878839" y="5387525"/>
            <a:ext cx="1052670" cy="4440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ight Arrow 54"/>
          <p:cNvSpPr/>
          <p:nvPr/>
        </p:nvSpPr>
        <p:spPr>
          <a:xfrm rot="20363709">
            <a:off x="6816261" y="2822788"/>
            <a:ext cx="1112594" cy="46998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7031042" y="3824810"/>
            <a:ext cx="1635657" cy="46998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 rot="2010432">
            <a:off x="6878462" y="4811024"/>
            <a:ext cx="1112594" cy="46998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5349" y="3028754"/>
            <a:ext cx="2291984" cy="130144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Autoridad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pública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930996" y="3897606"/>
            <a:ext cx="2105340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Deliberación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895792" y="5893134"/>
            <a:ext cx="2054504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Redacción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de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recomenda-ciones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009119" y="2320957"/>
            <a:ext cx="1856378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Orientación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y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aprendizaje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01335" y="1920013"/>
            <a:ext cx="2838888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Lotería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cívica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CBA964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3" name="Curved Down Arrow 32"/>
          <p:cNvSpPr/>
          <p:nvPr/>
        </p:nvSpPr>
        <p:spPr>
          <a:xfrm rot="10800000" flipH="1">
            <a:off x="2739907" y="4808442"/>
            <a:ext cx="1521025" cy="678571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rved Down Arrow 34"/>
          <p:cNvSpPr/>
          <p:nvPr/>
        </p:nvSpPr>
        <p:spPr>
          <a:xfrm rot="11393767">
            <a:off x="1674706" y="5512261"/>
            <a:ext cx="6138383" cy="1065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260933" y="4377453"/>
            <a:ext cx="2451433" cy="559990"/>
          </a:xfrm>
          <a:prstGeom prst="rect">
            <a:avLst/>
          </a:prstGeom>
        </p:spPr>
        <p:txBody>
          <a:bodyPr vert="horz" lIns="280904" tIns="140455" rIns="280904" bIns="14045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Pequeño grupo representativo de gente común (Asamblea Ciudadana)</a:t>
            </a:r>
          </a:p>
        </p:txBody>
      </p:sp>
    </p:spTree>
    <p:extLst>
      <p:ext uri="{BB962C8B-B14F-4D97-AF65-F5344CB8AC3E}">
        <p14:creationId xmlns:p14="http://schemas.microsoft.com/office/powerpoint/2010/main" val="7703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3539061" y="2891419"/>
            <a:ext cx="2094639" cy="2160715"/>
          </a:xfrm>
          <a:prstGeom prst="roundRect">
            <a:avLst>
              <a:gd name="adj" fmla="val 50000"/>
            </a:avLst>
          </a:prstGeom>
          <a:solidFill>
            <a:srgbClr val="CBA964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902223" y="2796944"/>
            <a:ext cx="2094639" cy="2160715"/>
          </a:xfrm>
          <a:prstGeom prst="roundRect">
            <a:avLst>
              <a:gd name="adj" fmla="val 50000"/>
            </a:avLst>
          </a:prstGeom>
          <a:solidFill>
            <a:srgbClr val="CBA964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83631" y="-7165"/>
            <a:ext cx="5329692" cy="1567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4160" y="147934"/>
            <a:ext cx="4824102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Sorteo cívico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(Proceso de sorteo en dos fases)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27570" y="2634640"/>
            <a:ext cx="7489731" cy="3791245"/>
            <a:chOff x="-306489" y="3687672"/>
            <a:chExt cx="7489731" cy="3791245"/>
          </a:xfrm>
        </p:grpSpPr>
        <p:sp>
          <p:nvSpPr>
            <p:cNvPr id="38" name="Rounded Rectangle 37"/>
            <p:cNvSpPr/>
            <p:nvPr/>
          </p:nvSpPr>
          <p:spPr>
            <a:xfrm>
              <a:off x="-306489" y="3906806"/>
              <a:ext cx="2094639" cy="21607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699470" y="4976579"/>
              <a:ext cx="56931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93" y="3687672"/>
              <a:ext cx="1522075" cy="1522075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5088603" y="3849976"/>
              <a:ext cx="2094639" cy="21607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tIns="121920" bIns="121920" rtlCol="0" anchor="ctr" anchorCtr="0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148753" y="4791824"/>
              <a:ext cx="173667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Invitación enviada a una muestra aleatoria de la población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​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(2.000-30.000)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​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87855" y="4571110"/>
              <a:ext cx="177731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Nueva invitación a participar a las personas que aceptaron anteriormente​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​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-148753" y="6232422"/>
              <a:ext cx="168122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Por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:​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Correo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Teléfono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Email​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D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…​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0927" y="2223211"/>
            <a:ext cx="36086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Primera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fase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30" y="193433"/>
            <a:ext cx="1409923" cy="33569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465642" y="2226563"/>
            <a:ext cx="36086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fase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53" y="2454841"/>
            <a:ext cx="1522075" cy="152207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546211" y="3700935"/>
            <a:ext cx="2067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36E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Respuestas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36E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36E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36E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ciudadanía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0552" y="4958732"/>
            <a:ext cx="2066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Estratificado en función de:​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Género​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Edad​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Ubicación​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Criterios socioeconómicos​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42316" y="5030155"/>
            <a:ext cx="20197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Ampliamente representativo de la comunidad en cuestión (ciudad, estado, país, etc.)​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509980" y="3923547"/>
            <a:ext cx="56931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219280" y="3923547"/>
            <a:ext cx="56931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516553" y="4156715"/>
            <a:ext cx="29845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58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GRUPO FINAL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81" y="2284353"/>
            <a:ext cx="1484113" cy="1484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23" y="4286498"/>
            <a:ext cx="1476419" cy="1476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16" y="2590325"/>
            <a:ext cx="2019761" cy="20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in 20 rapes lead to pregnancy, Citizens' Assembly h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8" y="652606"/>
            <a:ext cx="10163902" cy="57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983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9802"/>
            <a:ext cx="12192000" cy="4930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9545"/>
            <a:ext cx="1046498" cy="68702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38454" y="87219"/>
            <a:ext cx="1053546" cy="68702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88293"/>
            <a:ext cx="6760800" cy="1020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2374" y="5560755"/>
            <a:ext cx="6268763" cy="101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Asamblea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Ciudadana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de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Irlanda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30" y="193433"/>
            <a:ext cx="1409923" cy="3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528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50" y="470690"/>
            <a:ext cx="9665149" cy="1020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7" y="428648"/>
            <a:ext cx="9518754" cy="101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es-ES" sz="2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Jurado Ciudadano sobre Salud Mental en Tolosa (próximamente)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30" y="193433"/>
            <a:ext cx="1409923" cy="335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" y="2490286"/>
            <a:ext cx="5423154" cy="3137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7"/>
          <a:stretch/>
        </p:blipFill>
        <p:spPr>
          <a:xfrm>
            <a:off x="5609526" y="2396976"/>
            <a:ext cx="6359027" cy="33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-152401" y="-95250"/>
            <a:ext cx="12542181" cy="7143750"/>
          </a:xfrm>
          <a:prstGeom prst="rect">
            <a:avLst/>
          </a:prstGeom>
          <a:solidFill>
            <a:srgbClr val="1458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66211" t="12984" r="18306" b="13717"/>
          <a:stretch/>
        </p:blipFill>
        <p:spPr>
          <a:xfrm>
            <a:off x="748855" y="1980256"/>
            <a:ext cx="2261248" cy="2858400"/>
          </a:xfrm>
          <a:prstGeom prst="rect">
            <a:avLst/>
          </a:prstGeom>
        </p:spPr>
      </p:pic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80" y="1993187"/>
            <a:ext cx="2271494" cy="285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8855" y="5018806"/>
            <a:ext cx="2863347" cy="1413019"/>
            <a:chOff x="361547" y="4709121"/>
            <a:chExt cx="2863347" cy="1413019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361547" y="4709121"/>
              <a:ext cx="2638814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Paso 1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61952" y="5381290"/>
              <a:ext cx="2862942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500" b="1" dirty="0">
                  <a:solidFill>
                    <a:srgbClr val="CBA964"/>
                  </a:solidFill>
                  <a:latin typeface="Century Gothic" panose="020B0502020202020204" pitchFamily="34" charset="0"/>
                </a:rPr>
                <a:t>DESCUBRE</a:t>
              </a:r>
              <a:endPara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94150" y="5071415"/>
            <a:ext cx="3078889" cy="1380571"/>
            <a:chOff x="3286240" y="4741569"/>
            <a:chExt cx="3078889" cy="1380571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3286241" y="4741569"/>
              <a:ext cx="2638814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Paso 2</a:t>
              </a: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286240" y="5381290"/>
              <a:ext cx="3078889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IMPLEMENTA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0951" y="5024503"/>
            <a:ext cx="3078889" cy="1354181"/>
            <a:chOff x="6148009" y="4741569"/>
            <a:chExt cx="3078889" cy="135418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6148009" y="4741569"/>
              <a:ext cx="2638814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BA964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Paso 3</a:t>
              </a: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6148009" y="5354900"/>
              <a:ext cx="3078889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AA86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EVALÚA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10892" y="5024503"/>
            <a:ext cx="3078889" cy="1346912"/>
            <a:chOff x="8949966" y="4748838"/>
            <a:chExt cx="3078889" cy="1346912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8961063" y="4748838"/>
              <a:ext cx="2638814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5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Paso 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4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8949966" y="5354900"/>
              <a:ext cx="3078889" cy="740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INTEGRA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44330" y="193433"/>
            <a:ext cx="1366761" cy="3356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" y="410193"/>
            <a:ext cx="9669294" cy="1089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/>
          <a:stretch/>
        </p:blipFill>
        <p:spPr>
          <a:xfrm>
            <a:off x="6460951" y="1979007"/>
            <a:ext cx="2260263" cy="2858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1617" y="434318"/>
            <a:ext cx="9363882" cy="1036823"/>
          </a:xfrm>
          <a:prstGeom prst="rect">
            <a:avLst/>
          </a:prstGeom>
        </p:spPr>
        <p:txBody>
          <a:bodyPr vert="horz" wrap="square" lIns="51435" tIns="25718" rIns="51435" bIns="25718" rtlCol="0" anchor="b" anchorCtr="0">
            <a:sp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s-ES" sz="3200" b="1" cap="none" dirty="0">
                <a:solidFill>
                  <a:prstClr val="white"/>
                </a:solidFill>
                <a:latin typeface="Century Gothic" panose="020B0502020202020204" pitchFamily="34" charset="0"/>
              </a:rPr>
              <a:t>Caja de herramientas para la democracia deliberativa de la OCDE</a:t>
            </a:r>
          </a:p>
        </p:txBody>
      </p:sp>
      <p:pic>
        <p:nvPicPr>
          <p:cNvPr id="12" name="Picture 11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88" y="1981127"/>
            <a:ext cx="1987241" cy="2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1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público pertinente y reclutar a los participantes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Elegir el método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ELECCIÓN DE LAS HERRAMIENTAS ADECUADAS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103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público pertinente y reclutar a los participantes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Elegir el método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Elección de las herramientas adecuadas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COMUNICAR EL PROCESO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3978" y="4282334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93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público pertinente y reclutar a los participantes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Elegir el método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Elección de las herramientas adecuadas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Comunicar el proceso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Implementar el proceso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3978" y="4282334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2050" y="477811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3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054292" y="1879247"/>
            <a:ext cx="9887686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ES" sz="2800" dirty="0">
                <a:solidFill>
                  <a:srgbClr val="CCB279"/>
                </a:solidFill>
                <a:latin typeface="Century Gothic" panose="020B0502020202020204" pitchFamily="34" charset="0"/>
              </a:rPr>
              <a:t>¿Qué son la participación ciudadana y la participación de las partes interesadas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54292" y="3002914"/>
            <a:ext cx="10636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participación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ciudadana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de las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interesadas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incluye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lang="es-E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todas las formas en las cuales las partes interesadas pueden involucrarse en el ciclo de políticas públicas y en el diseño y entrega de los servicios públicos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(OCDE, </a:t>
            </a:r>
            <a:r>
              <a:rPr lang="es-E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Recomendación sobre gobierno abierto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11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8718" y="597116"/>
            <a:ext cx="97745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 err="1">
                <a:solidFill>
                  <a:srgbClr val="CCB279"/>
                </a:solidFill>
                <a:latin typeface="Century Gothic"/>
              </a:rPr>
              <a:t>Consejos</a:t>
            </a:r>
            <a:r>
              <a:rPr lang="en-US" sz="3600" dirty="0">
                <a:solidFill>
                  <a:srgbClr val="CCB279"/>
                </a:solidFill>
                <a:latin typeface="Century Gothic"/>
              </a:rPr>
              <a:t> para la </a:t>
            </a:r>
            <a:r>
              <a:rPr lang="en-US" sz="3600" dirty="0" err="1">
                <a:solidFill>
                  <a:srgbClr val="CCB279"/>
                </a:solidFill>
                <a:latin typeface="Century Gothic"/>
              </a:rPr>
              <a:t>implementación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2762" y="4183154"/>
            <a:ext cx="9774565" cy="1020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5000"/>
              </a:lnSpc>
              <a:spcAft>
                <a:spcPts val="1200"/>
              </a:spcAft>
              <a:defRPr/>
            </a:pPr>
            <a:r>
              <a:rPr lang="es-ES" sz="2000" b="1" dirty="0">
                <a:solidFill>
                  <a:srgbClr val="CCB279"/>
                </a:solidFill>
                <a:latin typeface="Century Gothic"/>
              </a:rPr>
              <a:t>Calendario |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La participación debe ser oportuna para informar la toma de decisiones que tiene lugar a lo largo del ciclo político</a:t>
            </a:r>
          </a:p>
          <a:p>
            <a:pPr lvl="0" algn="l">
              <a:lnSpc>
                <a:spcPct val="125000"/>
              </a:lnSpc>
              <a:spcAft>
                <a:spcPts val="1200"/>
              </a:spcAft>
              <a:defRPr/>
            </a:pPr>
            <a:r>
              <a:rPr lang="es-ES" sz="2000" b="1" dirty="0">
                <a:solidFill>
                  <a:srgbClr val="CCB279"/>
                </a:solidFill>
                <a:latin typeface="Century Gothic"/>
              </a:rPr>
              <a:t>Recursos |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Garantizar los recursos necesarios para implementar un proceso de participación</a:t>
            </a:r>
          </a:p>
          <a:p>
            <a:pPr lvl="0" algn="l">
              <a:lnSpc>
                <a:spcPct val="125000"/>
              </a:lnSpc>
              <a:spcAft>
                <a:spcPts val="1200"/>
              </a:spcAft>
              <a:defRPr/>
            </a:pPr>
            <a:r>
              <a:rPr lang="es-ES" sz="2000" b="1" dirty="0">
                <a:solidFill>
                  <a:srgbClr val="CCB279"/>
                </a:solidFill>
                <a:latin typeface="Century Gothic"/>
              </a:rPr>
              <a:t>Personas con necesidades especiales |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Asegurar la igualdad de acceso para tomar parte en las actividades de participación ciudadana </a:t>
            </a:r>
          </a:p>
          <a:p>
            <a:pPr lvl="0" algn="l">
              <a:lnSpc>
                <a:spcPct val="125000"/>
              </a:lnSpc>
              <a:spcAft>
                <a:spcPts val="1200"/>
              </a:spcAft>
              <a:defRPr/>
            </a:pPr>
            <a:r>
              <a:rPr lang="es-ES" sz="2000" b="1" dirty="0">
                <a:solidFill>
                  <a:srgbClr val="CCB279"/>
                </a:solidFill>
                <a:latin typeface="Century Gothic"/>
              </a:rPr>
              <a:t>Pensar como ciudadano | </a:t>
            </a:r>
            <a:r>
              <a:rPr lang="es-ES" sz="2000" dirty="0">
                <a:solidFill>
                  <a:schemeClr val="bg1"/>
                </a:solidFill>
                <a:latin typeface="Century Gothic"/>
              </a:rPr>
              <a:t>Ponerse en el lugar del público objetivo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3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público pertinente y reclutar a los participantes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Elegir el método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Elección de las herramientas adecuadas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Comunicar el proceso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Implementar el proceso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Utilizar las aportaciones ciudadanas y darles retroalimentación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3978" y="4282334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2050" y="477811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2050" y="5214363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Definir los resultados esperados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Identificar el público pertinente y reclutar a los participantes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Elegir el método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Elección de las herramientas adecuadas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Comunicar el proceso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Implementar el proceso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Utilizar las aportaciones ciudadanas y darles retroalimentación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Evaluar el proceso de participación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3978" y="4282334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2050" y="477811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2050" y="5214363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3348" y="567367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29235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200000"/>
              </a:lnSpc>
              <a:spcBef>
                <a:spcPts val="0"/>
              </a:spcBef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CCB279"/>
                </a:solidFill>
                <a:latin typeface="Century Gothic"/>
              </a:rPr>
              <a:t>Pasos de la planificación e implementación</a:t>
            </a:r>
          </a:p>
          <a:p>
            <a:pPr lvl="0">
              <a:defRPr/>
            </a:pPr>
            <a:r>
              <a:rPr lang="es-ES" sz="3200" dirty="0">
                <a:solidFill>
                  <a:srgbClr val="CCB279"/>
                </a:solidFill>
                <a:latin typeface="Century Gothic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Identificar el problema a resolver y el momento de la participación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Definir los resultados esperados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Identificar el público pertinente y reclutar a los participantes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Elegir el método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Elección de las herramientas adecuadas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Comunicar el proceso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Implementar el proceso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Utilizar las aportaciones ciudadanas y darles retroalimentación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Evaluar el proceso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Cultivar una cultura de participación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CBA964"/>
                </a:solidFill>
                <a:latin typeface="Century Gothic" panose="020B0502020202020204" pitchFamily="34" charset="0"/>
              </a:rPr>
              <a:t>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3978" y="4282334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2050" y="477811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2050" y="5214363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8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-848188"/>
            <a:ext cx="1569354" cy="38545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33348" y="567367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CBA964"/>
                </a:solidFill>
                <a:latin typeface="Century Gothic" panose="020B0502020202020204" pitchFamily="34" charset="0"/>
              </a:rPr>
              <a:t>9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7683" y="6065817"/>
            <a:ext cx="109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10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743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782" y="2056686"/>
            <a:ext cx="76456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Rendición de cuentas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Transparencia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y accesibilidad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Privacidad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</a:p>
          <a:p>
            <a:pPr marL="342900" lvl="0" indent="-342900">
              <a:buFontTx/>
              <a:buAutoNum type="arabicParenR"/>
              <a:defRPr/>
            </a:pPr>
            <a:r>
              <a:rPr lang="es-ES" sz="280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98" y="2226198"/>
            <a:ext cx="4522030" cy="4522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51" y="3180265"/>
            <a:ext cx="3308668" cy="33086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9232" y="1114818"/>
            <a:ext cx="97745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600" dirty="0" err="1">
                <a:solidFill>
                  <a:srgbClr val="CCB279"/>
                </a:solidFill>
                <a:latin typeface="Century Gothic"/>
              </a:rPr>
              <a:t>Principios</a:t>
            </a:r>
            <a:r>
              <a:rPr lang="en-US" sz="3600" dirty="0">
                <a:solidFill>
                  <a:srgbClr val="CCB279"/>
                </a:solidFill>
                <a:latin typeface="Century Gothic"/>
              </a:rPr>
              <a:t> de </a:t>
            </a:r>
            <a:r>
              <a:rPr lang="en-US" sz="3600" dirty="0" err="1">
                <a:solidFill>
                  <a:srgbClr val="CCB279"/>
                </a:solidFill>
                <a:latin typeface="Century Gothic"/>
              </a:rPr>
              <a:t>participación</a:t>
            </a:r>
            <a:endParaRPr lang="en-US" sz="3600" dirty="0">
              <a:solidFill>
                <a:srgbClr val="CCB27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0684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9017" y="2024258"/>
            <a:ext cx="10013966" cy="427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Directrices de participación ciudadana </a:t>
            </a:r>
            <a:r>
              <a:rPr lang="es-MX" sz="2000" b="1" dirty="0">
                <a:solidFill>
                  <a:srgbClr val="CCB279"/>
                </a:solidFill>
                <a:latin typeface="Century Gothic"/>
              </a:rPr>
              <a:t>| </a:t>
            </a:r>
            <a:r>
              <a:rPr lang="es-MX" sz="2000" dirty="0">
                <a:solidFill>
                  <a:schemeClr val="bg1"/>
                </a:solidFill>
                <a:latin typeface="Century Gothic"/>
              </a:rPr>
              <a:t>Publicación programada para septiembre 2022</a:t>
            </a:r>
            <a:endParaRPr lang="es-MX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Proyecto con la Comisión Europea</a:t>
            </a:r>
            <a:r>
              <a:rPr lang="es-MX" sz="2000" b="1" dirty="0">
                <a:solidFill>
                  <a:srgbClr val="CCB279"/>
                </a:solidFill>
                <a:latin typeface="Century Gothic"/>
              </a:rPr>
              <a:t>| </a:t>
            </a:r>
            <a:r>
              <a:rPr lang="es-MX" sz="2000" dirty="0">
                <a:solidFill>
                  <a:schemeClr val="bg1"/>
                </a:solidFill>
                <a:latin typeface="Century Gothic"/>
              </a:rPr>
              <a:t>Abogando por la participación ciudadana en la asignación de fondos europeos con DG REGIO</a:t>
            </a:r>
            <a:endParaRPr lang="es-MX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Jurado Ciudadano de Tolosa</a:t>
            </a:r>
            <a:r>
              <a:rPr lang="es-MX" sz="2000" b="1" dirty="0">
                <a:solidFill>
                  <a:srgbClr val="CCB279"/>
                </a:solidFill>
                <a:latin typeface="Century Gothic"/>
              </a:rPr>
              <a:t>|</a:t>
            </a:r>
            <a:r>
              <a:rPr lang="es-MX" sz="2000" dirty="0">
                <a:solidFill>
                  <a:schemeClr val="bg1"/>
                </a:solidFill>
                <a:latin typeface="Century Gothic"/>
              </a:rPr>
              <a:t> Seguiremos dando asistencia al ayuntamiento de Tolosa y a </a:t>
            </a:r>
            <a:r>
              <a:rPr lang="es-MX" sz="2000" dirty="0" err="1">
                <a:solidFill>
                  <a:schemeClr val="bg1"/>
                </a:solidFill>
                <a:latin typeface="Century Gothic"/>
              </a:rPr>
              <a:t>Arantzazulab</a:t>
            </a:r>
            <a:r>
              <a:rPr lang="es-MX" sz="2000" dirty="0">
                <a:solidFill>
                  <a:schemeClr val="bg1"/>
                </a:solidFill>
                <a:latin typeface="Century Gothic"/>
              </a:rPr>
              <a:t> para llevar a buen puerto el Jurado Ciudadano</a:t>
            </a:r>
            <a:endParaRPr lang="es-MX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7" y="1388300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CCB279"/>
                </a:solidFill>
                <a:latin typeface="Century Gothic"/>
              </a:rPr>
              <a:t>¿Qué sigue para el equipo de Participación Ciudadana de la OCDE?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-848188"/>
            <a:ext cx="1569354" cy="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43" y="671166"/>
            <a:ext cx="2569579" cy="63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3969" y="1973455"/>
            <a:ext cx="12188031" cy="4552983"/>
          </a:xfrm>
          <a:prstGeom prst="rect">
            <a:avLst/>
          </a:prstGeom>
          <a:solidFill>
            <a:srgbClr val="1458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778" y="4091782"/>
            <a:ext cx="1037941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u="sng" dirty="0">
                <a:solidFill>
                  <a:prstClr val="white"/>
                </a:solidFill>
                <a:latin typeface="Century Gothic" panose="020B0502020202020204" pitchFamily="34" charset="0"/>
              </a:rPr>
              <a:t>david.goessmann@oecd.org 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solidFill>
                  <a:schemeClr val="accent1"/>
                </a:solidFill>
                <a:latin typeface="Century Gothic"/>
              </a:rPr>
              <a:t>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</a:rPr>
              <a:t>oecdgov</a:t>
            </a:r>
            <a:r>
              <a:rPr lang="en-GB" dirty="0">
                <a:solidFill>
                  <a:schemeClr val="accent1"/>
                </a:solidFill>
                <a:latin typeface="Century Gothic"/>
              </a:rPr>
              <a:t>   |  @</a:t>
            </a:r>
            <a:r>
              <a:rPr lang="en-GB" dirty="0" err="1">
                <a:solidFill>
                  <a:schemeClr val="accent1"/>
                </a:solidFill>
                <a:latin typeface="Century Gothic"/>
              </a:rPr>
              <a:t>DavidGoessmann</a:t>
            </a:r>
            <a:endParaRPr lang="en-GB" dirty="0">
              <a:solidFill>
                <a:schemeClr val="accent1"/>
              </a:solidFill>
              <a:latin typeface="Century Gothic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#OECDOG  #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delibWave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GB" dirty="0">
                <a:solidFill>
                  <a:prstClr val="white"/>
                </a:solidFill>
                <a:latin typeface="Century Gothic" panose="020B0502020202020204" pitchFamily="34" charset="0"/>
              </a:rPr>
              <a:t>oe.cd/innovative-citizen-participation |   medium.com/</a:t>
            </a:r>
            <a:r>
              <a:rPr lang="en-GB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participo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766" y="2430637"/>
            <a:ext cx="4736469" cy="1325563"/>
          </a:xfrm>
        </p:spPr>
        <p:txBody>
          <a:bodyPr>
            <a:normAutofit fontScale="90000"/>
          </a:bodyPr>
          <a:lstStyle/>
          <a:p>
            <a:r>
              <a:rPr lang="en-GB" sz="5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Muchas</a:t>
            </a:r>
            <a:r>
              <a:rPr lang="en-GB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5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gracias</a:t>
            </a:r>
            <a:endParaRPr lang="en-GB" sz="5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2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r="416" b="57308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1" y="-2"/>
            <a:ext cx="12191999" cy="6858002"/>
          </a:xfrm>
          <a:prstGeom prst="rect">
            <a:avLst/>
          </a:prstGeom>
          <a:solidFill>
            <a:srgbClr val="1458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444330" y="241559"/>
            <a:ext cx="1366761" cy="33569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5400000" flipV="1">
            <a:off x="5699052" y="-5008120"/>
            <a:ext cx="793897" cy="1219199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0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275" y="500089"/>
            <a:ext cx="10712474" cy="10929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la participación ciudadana?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780734" y="1974960"/>
            <a:ext cx="6728571" cy="100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nivel inicial de participación caracterizado por una relación unidireccional en la que el gobierno produce y entrega información.  Abarca tanto el suministro de información por encargo como medidas "proactivas" del gobierno para difundir la información.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770376" y="3328402"/>
            <a:ext cx="672857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nivel más avanzado de participación que implica una relación bidireccional en la que los ciudadanos y las partes interesadas proporcionan información al gobierno y viceversa. Se basa en la definición previa de la cuestión sobre la que se buscan opiniones y requiere el suministro de información relevante, además de la retroalimentación sobre los resultados del proceso.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4727188" y="5046890"/>
            <a:ext cx="672857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-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Cuando los ciudadanos y las partes interesadas tienen la oportunidad y los recursos necesarios (por ejemplo, información, datos y herramientas digitales) para colaborar durante todas las fases del ciclo de políticas públicas y en el diseño y la prestación de servicios</a:t>
            </a:r>
          </a:p>
        </p:txBody>
      </p:sp>
      <p:sp>
        <p:nvSpPr>
          <p:cNvPr id="22" name="Oval 21"/>
          <p:cNvSpPr/>
          <p:nvPr/>
        </p:nvSpPr>
        <p:spPr>
          <a:xfrm>
            <a:off x="1093268" y="1706706"/>
            <a:ext cx="1777014" cy="177701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86882" y="3191814"/>
            <a:ext cx="1777014" cy="177701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97240" y="4633482"/>
            <a:ext cx="1777014" cy="177701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1655089" y="3824810"/>
            <a:ext cx="4086334" cy="46998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4872" y="2240333"/>
            <a:ext cx="1680268" cy="475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AA86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Información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AA866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481410" y="3761985"/>
            <a:ext cx="2484570" cy="3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AA86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</a:rPr>
              <a:t>Consulta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AA866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857216" y="5096960"/>
            <a:ext cx="2315335" cy="818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AA86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</a:rPr>
              <a:t>Participación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AA866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AA86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</a:rPr>
              <a:t>Activa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AA866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10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16206" y="860862"/>
            <a:ext cx="97745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ES" sz="3600" dirty="0">
                <a:solidFill>
                  <a:srgbClr val="CCB279"/>
                </a:solidFill>
                <a:latin typeface="Century Gothic"/>
              </a:rPr>
              <a:t>Mitos sobre la participación ciudadana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0467" y="1464063"/>
            <a:ext cx="10711067" cy="4164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25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s-ES" sz="2500">
                <a:solidFill>
                  <a:prstClr val="white"/>
                </a:solidFill>
                <a:latin typeface="Century Gothic"/>
              </a:rPr>
              <a:t>Los ciudadanos no son capaces de comprender la complejidad de un asunto o proyecto.</a:t>
            </a:r>
          </a:p>
          <a:p>
            <a:pPr marL="457200" indent="-457200" algn="l">
              <a:lnSpc>
                <a:spcPct val="125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Los ciudadanos no son fiables y no se comprometen plenamente con el proceso de participación.</a:t>
            </a:r>
          </a:p>
          <a:p>
            <a:pPr marL="457200" indent="-457200" algn="l">
              <a:lnSpc>
                <a:spcPct val="125000"/>
              </a:lnSpc>
              <a:spcBef>
                <a:spcPts val="1800"/>
              </a:spcBef>
              <a:buFont typeface="+mj-lt"/>
              <a:buAutoNum type="arabicPeriod"/>
              <a:defRPr/>
            </a:pPr>
            <a:r>
              <a:rPr lang="es-ES" sz="2500" dirty="0">
                <a:solidFill>
                  <a:prstClr val="white"/>
                </a:solidFill>
                <a:latin typeface="Century Gothic"/>
              </a:rPr>
              <a:t>Los ciudadanos elaborarán una lista de deseos o una lista de quejas.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0" y="595171"/>
            <a:ext cx="1569354" cy="3854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282" y="2205545"/>
            <a:ext cx="10865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 pitchFamily="34" charset="0"/>
              </a:rPr>
              <a:t>Conduce a un proceso de elaboración de políticas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mejor y más democrático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, que se vuelve más transparente, inclusivo, legítimo y responsable.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 pitchFamily="34" charset="0"/>
              </a:rPr>
              <a:t>Conduce a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mejores resultados políticos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 que tienen en cuenta y utilizan la experiencia y los conocimientos de los ciudadanos para abordar las necesidades más acuciantes de los mismos.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 pitchFamily="34" charset="0"/>
              </a:rPr>
              <a:t>Aumenta la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confianza del público en el gobierno 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y en las instituciones democráticas al dar a los ciudadanos un papel en la toma de decisiones públicas.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 pitchFamily="34" charset="0"/>
              </a:rPr>
              <a:t>Puede hacer que la gobernanza y la toma de decisiones sean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más inclusivas 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al abrir la puerta a grupos de personas más representativos. 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 pitchFamily="34" charset="0"/>
              </a:rPr>
              <a:t>Ayuda a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s-ES" dirty="0">
                <a:solidFill>
                  <a:schemeClr val="accent1"/>
                </a:solidFill>
                <a:latin typeface="Century Gothic" panose="020B0502020202020204" pitchFamily="34" charset="0"/>
              </a:rPr>
              <a:t>resolver problemas</a:t>
            </a: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 o a abordar situaciones específicas que requieren una cuidadosa consideración desde una diversidad de perspectivas, o cuando existe un vacío de ideas y soluciones.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3539" y="1758361"/>
            <a:ext cx="10258581" cy="211954"/>
          </a:xfrm>
          <a:prstGeom prst="rect">
            <a:avLst/>
          </a:prstGeom>
          <a:solidFill>
            <a:srgbClr val="403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0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0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510" y="1508650"/>
            <a:ext cx="1030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¿Por qué implicar a los ciudadanos en la elaboración de políticas?</a:t>
            </a:r>
          </a:p>
        </p:txBody>
      </p:sp>
    </p:spTree>
    <p:extLst>
      <p:ext uri="{BB962C8B-B14F-4D97-AF65-F5344CB8AC3E}">
        <p14:creationId xmlns:p14="http://schemas.microsoft.com/office/powerpoint/2010/main" val="37957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16206" y="845464"/>
            <a:ext cx="103593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s-E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DIRECTRICES DE PARTICIPACIÓN CIUDADANA DE LA OCDE</a:t>
            </a:r>
          </a:p>
          <a:p>
            <a:pPr lvl="0">
              <a:lnSpc>
                <a:spcPct val="120000"/>
              </a:lnSpc>
              <a:defRPr/>
            </a:pPr>
            <a:r>
              <a:rPr lang="es-E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(de próxima aparición)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48" y="2662054"/>
            <a:ext cx="3314700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057">
            <a:off x="4211235" y="2128654"/>
            <a:ext cx="1727200" cy="172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4748" y="2992254"/>
            <a:ext cx="4785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Plan de implementación en 10 etapas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Dirigido a todos los niveles de gobierno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Centrado en participación ciudadana más que en la de las partes interesadas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white"/>
                </a:solidFill>
                <a:latin typeface="Century Gothic" panose="020B0502020202020204" pitchFamily="34" charset="0"/>
              </a:rPr>
              <a:t>Con ejemplos de más de 15 países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200000"/>
              </a:lnSpc>
              <a:spcBef>
                <a:spcPts val="0"/>
              </a:spcBef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CCB279"/>
                </a:solidFill>
                <a:latin typeface="Century Gothic"/>
              </a:rPr>
              <a:t>Pasos de la planificación e implementación</a:t>
            </a:r>
          </a:p>
          <a:p>
            <a:pPr lvl="0">
              <a:defRPr/>
            </a:pPr>
            <a:r>
              <a:rPr lang="es-ES" sz="3200" dirty="0">
                <a:solidFill>
                  <a:srgbClr val="CCB279"/>
                </a:solidFill>
                <a:latin typeface="Century Gothic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7025125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Identificar el problema a resolver y el momento de la participación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Definir los resultados esperados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Identificar el público pertinente y reclutar a los participantes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Elegir el método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Elección de las herramientas adecuadas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Comunicar el proceso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Implementar el proceso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Utilizar las aportaciones ciudadanas y darles retroalimentación 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Evaluar el proceso de participación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Cultivar una cultura de participación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4107" y="2283925"/>
            <a:ext cx="10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332" y="282586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3494" y="3291176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6293" y="380433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CBA964"/>
                </a:solidFill>
                <a:latin typeface="Century Gothic" panose="020B0502020202020204" pitchFamily="34" charset="0"/>
              </a:rPr>
              <a:t>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3978" y="4282334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2050" y="477811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7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2050" y="5214363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8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-848188"/>
            <a:ext cx="1569354" cy="38545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33348" y="5673678"/>
            <a:ext cx="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CBA964"/>
                </a:solidFill>
                <a:latin typeface="Century Gothic" panose="020B0502020202020204" pitchFamily="34" charset="0"/>
              </a:rPr>
              <a:t>9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7683" y="6065817"/>
            <a:ext cx="109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rgbClr val="CBA964"/>
                </a:solidFill>
                <a:latin typeface="Century Gothic" panose="020B0502020202020204" pitchFamily="34" charset="0"/>
              </a:rPr>
              <a:t>10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31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87280" y="2137692"/>
            <a:ext cx="10013966" cy="280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7288" y="3534854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249350" y="498428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42018" y="928191"/>
            <a:ext cx="9107965" cy="692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Pasos de la planificación e implementación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CB27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de un proceso de participación ciudadana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CB27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352540"/>
            <a:ext cx="1569354" cy="38545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3019" y="1866345"/>
            <a:ext cx="8525918" cy="450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s-ES" sz="1600" b="1" u="sng" dirty="0">
                <a:solidFill>
                  <a:prstClr val="white"/>
                </a:solidFill>
                <a:latin typeface="Century Gothic" panose="020B0502020202020204" pitchFamily="34" charset="0"/>
              </a:rPr>
              <a:t>IDENTIFICAR EL PROBLEMA A RESOLVER Y EL MOMENTO DE LA PARTICIPACIÓN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303978" y="1829466"/>
            <a:ext cx="77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BA9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07288" y="3078842"/>
            <a:ext cx="2433947" cy="18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371600" y="3859268"/>
            <a:ext cx="2325731" cy="202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672880" y="3713268"/>
            <a:ext cx="2275861" cy="2392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D58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flipV="1">
            <a:off x="2783139" y="1866344"/>
            <a:ext cx="45719" cy="4661137"/>
          </a:xfrm>
          <a:prstGeom prst="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03D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3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ICP colours">
      <a:dk1>
        <a:srgbClr val="0D5858"/>
      </a:dk1>
      <a:lt1>
        <a:sysClr val="window" lastClr="FFFFFF"/>
      </a:lt1>
      <a:dk2>
        <a:srgbClr val="403D68"/>
      </a:dk2>
      <a:lt2>
        <a:srgbClr val="F4B183"/>
      </a:lt2>
      <a:accent1>
        <a:srgbClr val="CBA964"/>
      </a:accent1>
      <a:accent2>
        <a:srgbClr val="F69E8A"/>
      </a:accent2>
      <a:accent3>
        <a:srgbClr val="4E86BF"/>
      </a:accent3>
      <a:accent4>
        <a:srgbClr val="E96B5D"/>
      </a:accent4>
      <a:accent5>
        <a:srgbClr val="F4B183"/>
      </a:accent5>
      <a:accent6>
        <a:srgbClr val="0D5858"/>
      </a:accent6>
      <a:hlink>
        <a:srgbClr val="FFFFFF"/>
      </a:hlink>
      <a:folHlink>
        <a:srgbClr val="4E86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ICP colours">
      <a:dk1>
        <a:srgbClr val="0D5858"/>
      </a:dk1>
      <a:lt1>
        <a:sysClr val="window" lastClr="FFFFFF"/>
      </a:lt1>
      <a:dk2>
        <a:srgbClr val="403D68"/>
      </a:dk2>
      <a:lt2>
        <a:srgbClr val="F4B183"/>
      </a:lt2>
      <a:accent1>
        <a:srgbClr val="CBA964"/>
      </a:accent1>
      <a:accent2>
        <a:srgbClr val="F69E8A"/>
      </a:accent2>
      <a:accent3>
        <a:srgbClr val="4E86BF"/>
      </a:accent3>
      <a:accent4>
        <a:srgbClr val="E96B5D"/>
      </a:accent4>
      <a:accent5>
        <a:srgbClr val="F4B183"/>
      </a:accent5>
      <a:accent6>
        <a:srgbClr val="0D5858"/>
      </a:accent6>
      <a:hlink>
        <a:srgbClr val="FFFFFF"/>
      </a:hlink>
      <a:folHlink>
        <a:srgbClr val="4E86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293672-71c8-4cc8-8028-64c642c74053" xsi:nil="true"/>
    <lcf76f155ced4ddcb4097134ff3c332f xmlns="2350ba5c-ed40-44bc-bff2-fe3ea2c311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92F4661C3B148BC6CDB021E3E8CCF" ma:contentTypeVersion="16" ma:contentTypeDescription="Create a new document." ma:contentTypeScope="" ma:versionID="0df4f26137b4a4bbeea9a291aa8d78cf">
  <xsd:schema xmlns:xsd="http://www.w3.org/2001/XMLSchema" xmlns:xs="http://www.w3.org/2001/XMLSchema" xmlns:p="http://schemas.microsoft.com/office/2006/metadata/properties" xmlns:ns2="2350ba5c-ed40-44bc-bff2-fe3ea2c311a8" xmlns:ns3="68293672-71c8-4cc8-8028-64c642c74053" targetNamespace="http://schemas.microsoft.com/office/2006/metadata/properties" ma:root="true" ma:fieldsID="d487234c13a1b65e32b188ee808fe6f5" ns2:_="" ns3:_="">
    <xsd:import namespace="2350ba5c-ed40-44bc-bff2-fe3ea2c311a8"/>
    <xsd:import namespace="68293672-71c8-4cc8-8028-64c642c74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0ba5c-ed40-44bc-bff2-fe3ea2c31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2addfa-c26d-4e3b-b240-f6c3bd382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93672-71c8-4cc8-8028-64c642c74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04439-f2b4-4fb2-ae6f-48c23bba5f13}" ma:internalName="TaxCatchAll" ma:showField="CatchAllData" ma:web="68293672-71c8-4cc8-8028-64c642c74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FED1CE-2B81-4364-BAAB-7AA6EFDFED20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2350ba5c-ed40-44bc-bff2-fe3ea2c31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8293672-71c8-4cc8-8028-64c642c7405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C24832-5A76-41BB-A71D-B7134B24D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0ba5c-ed40-44bc-bff2-fe3ea2c311a8"/>
    <ds:schemaRef ds:uri="68293672-71c8-4cc8-8028-64c642c74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367AC-4789-4A92-A367-6DC161480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2067</Words>
  <Application>Microsoft Office PowerPoint</Application>
  <PresentationFormat>Panorámica</PresentationFormat>
  <Paragraphs>403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Segoe UI</vt:lpstr>
      <vt:lpstr>Symbol</vt:lpstr>
      <vt:lpstr>Times New Roman</vt:lpstr>
      <vt:lpstr>Office Theme</vt:lpstr>
      <vt:lpstr>8_Office Theme</vt:lpstr>
      <vt:lpstr>9_Office Theme</vt:lpstr>
      <vt:lpstr>Presentación de PowerPoint</vt:lpstr>
      <vt:lpstr>Gobierno Abierto, la perspectiva de la OCDE</vt:lpstr>
      <vt:lpstr>Presentación de PowerPoint</vt:lpstr>
      <vt:lpstr>¿Qué es la participación ciudadana?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un proceso deliberativo representativo?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CESNULAITYTE Ieva, GOV/OIG</dc:creator>
  <cp:lastModifiedBy>Patricia Miralles Marugan</cp:lastModifiedBy>
  <cp:revision>207</cp:revision>
  <dcterms:created xsi:type="dcterms:W3CDTF">2022-02-11T10:39:44Z</dcterms:created>
  <dcterms:modified xsi:type="dcterms:W3CDTF">2022-06-29T15:52:38Z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0x0101007A592F4661C3B148BC6CDB021E3E8CCF</vt:lpwstr>
  </property>
  <property fmtid="{D5CDD505-2E9C-101B-9397-08002B2CF9AE}" pid="3" name="MediaServiceImageTags">
    <vt:lpwstr/>
  </property>
</Properties>
</file>