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7559675" cy="10691800"/>
  <p:embeddedFontLst>
    <p:embeddedFont>
      <p:font typeface="Inter"/>
      <p:regular r:id="rId30"/>
      <p:bold r:id="rId31"/>
    </p:embeddedFont>
    <p:embeddedFont>
      <p:font typeface="Inter Medium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4" roundtripDataSignature="AMtx7mgZqexHUcqsjWUjmnXKwMnJkH+4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nter-bold.fntdata"/><Relationship Id="rId30" Type="http://schemas.openxmlformats.org/officeDocument/2006/relationships/font" Target="fonts/Inter-regular.fntdata"/><Relationship Id="rId11" Type="http://schemas.openxmlformats.org/officeDocument/2006/relationships/slide" Target="slides/slide6.xml"/><Relationship Id="rId33" Type="http://schemas.openxmlformats.org/officeDocument/2006/relationships/font" Target="fonts/InterMedium-bold.fntdata"/><Relationship Id="rId10" Type="http://schemas.openxmlformats.org/officeDocument/2006/relationships/slide" Target="slides/slide5.xml"/><Relationship Id="rId32" Type="http://schemas.openxmlformats.org/officeDocument/2006/relationships/font" Target="fonts/InterMedium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7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7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8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8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8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8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9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9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9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9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9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9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0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1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2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2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3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4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5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5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5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29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6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6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6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7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7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7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8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8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8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9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9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9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9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9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50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0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50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50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0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50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0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0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1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1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2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/>
          <p:nvPr>
            <p:ph idx="1"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4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4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4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4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5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5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5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6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6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6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7"/>
          <p:cNvSpPr txBox="1"/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8" name="Google Shape;58;p27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48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jp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"/>
          <p:cNvSpPr/>
          <p:nvPr/>
        </p:nvSpPr>
        <p:spPr>
          <a:xfrm>
            <a:off x="3613320" y="3553560"/>
            <a:ext cx="2545200" cy="9896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Inter Medium"/>
                <a:ea typeface="Inter Medium"/>
                <a:cs typeface="Inter Medium"/>
                <a:sym typeface="Inter Medium"/>
              </a:rPr>
              <a:t>colaboratorioic.org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3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Inter Medium"/>
                <a:ea typeface="Inter Medium"/>
                <a:cs typeface="Inter Medium"/>
                <a:sym typeface="Inter Medium"/>
              </a:rPr>
              <a:t>#InnovaciónCiudadana</a:t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3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Inter Medium"/>
                <a:ea typeface="Inter Medium"/>
                <a:cs typeface="Inter Medium"/>
                <a:sym typeface="Inter Medium"/>
              </a:rPr>
              <a:t>#ColaboratorioIC</a:t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880" y="4542840"/>
            <a:ext cx="1606320" cy="32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0000" y="1717920"/>
            <a:ext cx="6837480" cy="1519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F66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/>
          <p:nvPr/>
        </p:nvSpPr>
        <p:spPr>
          <a:xfrm>
            <a:off x="968040" y="778320"/>
            <a:ext cx="3601080" cy="3168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FFBF66"/>
                </a:highlight>
                <a:latin typeface="Arial"/>
                <a:ea typeface="Arial"/>
                <a:cs typeface="Arial"/>
                <a:sym typeface="Arial"/>
              </a:rPr>
              <a:t>LA INNOVACIÓN CIUDADANA, UNA OPORTUNIDAD PARA UN MUNDO EN TRANSICIÓN.</a:t>
            </a:r>
            <a:br>
              <a:rPr b="0" i="0" lang="es" sz="1800" u="none" cap="none" strike="noStrike">
                <a:latin typeface="Arial"/>
                <a:ea typeface="Arial"/>
                <a:cs typeface="Arial"/>
                <a:sym typeface="Arial"/>
              </a:rPr>
            </a:b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FFBF66"/>
                </a:highlight>
                <a:latin typeface="Inter Medium"/>
                <a:ea typeface="Inter Medium"/>
                <a:cs typeface="Inter Medium"/>
                <a:sym typeface="Inter Medium"/>
              </a:rPr>
              <a:t>Un manifiesto para poner la Innovación Ciudadana en la agenda pública.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8320" y="549360"/>
            <a:ext cx="3977640" cy="369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960" y="4538160"/>
            <a:ext cx="1604520" cy="3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0CBB5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"/>
          <p:cNvSpPr/>
          <p:nvPr/>
        </p:nvSpPr>
        <p:spPr>
          <a:xfrm>
            <a:off x="3817080" y="1504080"/>
            <a:ext cx="4434840" cy="24080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1.</a:t>
            </a:r>
            <a:r>
              <a:rPr b="0" i="0" lang="es" sz="24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Articulación y sostenimiento del ecosistema de Innovación Ciudadana a distintas escalas territoriales y competenciales.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240" y="739440"/>
            <a:ext cx="3725280" cy="340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880" y="4542840"/>
            <a:ext cx="1606320" cy="3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"/>
          <p:cNvSpPr/>
          <p:nvPr/>
        </p:nvSpPr>
        <p:spPr>
          <a:xfrm>
            <a:off x="1044360" y="1207800"/>
            <a:ext cx="3738960" cy="25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2.</a:t>
            </a:r>
            <a:r>
              <a:rPr b="0" i="0" lang="es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Visibilizar, conectar y movilizar a la multiplicidad de agentes. Diversidad y complementariedad de ámbitos de actuación y perfiles. 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720" y="4506840"/>
            <a:ext cx="1606680" cy="32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0000" y="396000"/>
            <a:ext cx="4328280" cy="389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0CBB5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/>
          <p:nvPr/>
        </p:nvSpPr>
        <p:spPr>
          <a:xfrm>
            <a:off x="4185720" y="1585080"/>
            <a:ext cx="4434840" cy="24080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3.</a:t>
            </a: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 Acercar la Innovación Ciudadana a la sociedad. Capacidad socialmente transformadora y cohesionadora.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400" y="483480"/>
            <a:ext cx="3877920" cy="354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880" y="4542840"/>
            <a:ext cx="1606320" cy="3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0CBB5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/>
          <p:nvPr/>
        </p:nvSpPr>
        <p:spPr>
          <a:xfrm>
            <a:off x="4185720" y="1193040"/>
            <a:ext cx="4434840" cy="27129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4.</a:t>
            </a: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 Incorporar la Innovación Ciudadana a las políticas públicas. Combinarla con otras formas de innovación como la Social, la Abierta, la Pública, la Cultural o la Digital. 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240" y="377280"/>
            <a:ext cx="3877920" cy="354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880" y="4542840"/>
            <a:ext cx="1606320" cy="3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"/>
          <p:cNvSpPr/>
          <p:nvPr/>
        </p:nvSpPr>
        <p:spPr>
          <a:xfrm>
            <a:off x="936360" y="1690200"/>
            <a:ext cx="4533120" cy="1925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5.</a:t>
            </a:r>
            <a:r>
              <a:rPr b="0" i="0" lang="es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La proliferación de laboratorios de tipología diversa, como infraestructuras híbridas.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720" y="4506840"/>
            <a:ext cx="1606680" cy="32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0000" y="346320"/>
            <a:ext cx="4091040" cy="3755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0CBB5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"/>
          <p:cNvSpPr/>
          <p:nvPr/>
        </p:nvSpPr>
        <p:spPr>
          <a:xfrm>
            <a:off x="4185720" y="1428480"/>
            <a:ext cx="4434840" cy="21031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Promover una red distribuida y federada de laboratorios y agentes intermedios, como nodos conectores del ecosistema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000" y="248760"/>
            <a:ext cx="4159800" cy="363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880" y="4542840"/>
            <a:ext cx="1606320" cy="3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0CBB5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"/>
          <p:cNvSpPr/>
          <p:nvPr/>
        </p:nvSpPr>
        <p:spPr>
          <a:xfrm>
            <a:off x="4185720" y="1028160"/>
            <a:ext cx="4434840" cy="3231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20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7.</a:t>
            </a: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 La coproducción y la utilización compartida de infraestructuras, herramientas, metodologías y recursos comunes, en base a las lógicas del conocimiento y las tecnologías libres y abiertas.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480" y="560880"/>
            <a:ext cx="3877920" cy="354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880" y="4542840"/>
            <a:ext cx="1606320" cy="3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/>
          <p:nvPr/>
        </p:nvSpPr>
        <p:spPr>
          <a:xfrm>
            <a:off x="968040" y="1235520"/>
            <a:ext cx="3726360" cy="2930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8.</a:t>
            </a: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Desarrollo de proyectos concretos de manera colaborativa entre agentes diversos y adaptados a los distintos contextos. Trabajar en torno a retos comunes.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720" y="4506840"/>
            <a:ext cx="1606680" cy="32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0000" y="360000"/>
            <a:ext cx="4677480" cy="4137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0CBB5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"/>
          <p:cNvSpPr/>
          <p:nvPr/>
        </p:nvSpPr>
        <p:spPr>
          <a:xfrm>
            <a:off x="4185720" y="1122120"/>
            <a:ext cx="4434840" cy="20728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9.</a:t>
            </a:r>
            <a:r>
              <a:rPr b="0" i="0" lang="es" sz="24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La Innovación Ciudadana en el sistema educativo con un itinerario evolutivo desde primaria a la universidad.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920" y="313560"/>
            <a:ext cx="4129560" cy="364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880" y="4542840"/>
            <a:ext cx="1606320" cy="3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880" y="4542840"/>
            <a:ext cx="1606320" cy="32256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"/>
          <p:cNvSpPr/>
          <p:nvPr/>
        </p:nvSpPr>
        <p:spPr>
          <a:xfrm>
            <a:off x="5652000" y="526320"/>
            <a:ext cx="2199600" cy="357768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92680" y="576000"/>
            <a:ext cx="3513600" cy="35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0CBB5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"/>
          <p:cNvSpPr/>
          <p:nvPr/>
        </p:nvSpPr>
        <p:spPr>
          <a:xfrm>
            <a:off x="4109400" y="1180440"/>
            <a:ext cx="4434840" cy="23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10.</a:t>
            </a: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 Marco profesional cualificado en torno a la Innovación Ciudadana. Conjunto de competencias facilitadoras de relaciones, procesos y proyectos.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000" y="0"/>
            <a:ext cx="4857480" cy="449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880" y="4542840"/>
            <a:ext cx="1606320" cy="3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"/>
          <p:cNvSpPr/>
          <p:nvPr/>
        </p:nvSpPr>
        <p:spPr>
          <a:xfrm>
            <a:off x="968040" y="1135800"/>
            <a:ext cx="4219560" cy="35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11.</a:t>
            </a: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Renovación, transformación y fortalecimiento del sistema público. Avanzar hacia instituciones más abiertas, empáticas, facilitadoras y en red. 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720" y="4506840"/>
            <a:ext cx="1606680" cy="32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0000" y="288000"/>
            <a:ext cx="4137480" cy="3777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0CBB5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/>
          <p:nvPr/>
        </p:nvSpPr>
        <p:spPr>
          <a:xfrm>
            <a:off x="4185720" y="1421640"/>
            <a:ext cx="4434840" cy="23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12.</a:t>
            </a:r>
            <a:r>
              <a:rPr b="0" i="0" lang="es" sz="24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Sistema de evaluación de referencia desde unos principios e indicadores acordes a la Innovación Ciudadana.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000" y="36000"/>
            <a:ext cx="4317480" cy="413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880" y="4542840"/>
            <a:ext cx="1606320" cy="3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0CBB5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3"/>
          <p:cNvSpPr/>
          <p:nvPr/>
        </p:nvSpPr>
        <p:spPr>
          <a:xfrm>
            <a:off x="5085000" y="1022400"/>
            <a:ext cx="3426840" cy="1828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880" y="4542840"/>
            <a:ext cx="1607040" cy="32328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/>
          <p:nvPr/>
        </p:nvSpPr>
        <p:spPr>
          <a:xfrm>
            <a:off x="4869000" y="1706400"/>
            <a:ext cx="3426840" cy="23169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¿Alguna pregunta?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A0CBB5"/>
                </a:highlight>
                <a:latin typeface="Arial"/>
                <a:ea typeface="Arial"/>
                <a:cs typeface="Arial"/>
                <a:sym typeface="Arial"/>
              </a:rPr>
              <a:t>¿Algún comentario?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8000" y="504000"/>
            <a:ext cx="3022560" cy="3670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AEE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20000">
            <a:off x="1222200" y="1143720"/>
            <a:ext cx="3118320" cy="294768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4"/>
          <p:cNvSpPr/>
          <p:nvPr/>
        </p:nvSpPr>
        <p:spPr>
          <a:xfrm>
            <a:off x="5373000" y="1058400"/>
            <a:ext cx="3426120" cy="39121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900" u="none" cap="none" strike="noStrike">
                <a:solidFill>
                  <a:srgbClr val="000000"/>
                </a:solidFill>
                <a:highlight>
                  <a:srgbClr val="FCFAEE"/>
                </a:highlight>
                <a:latin typeface="Arial"/>
                <a:ea typeface="Arial"/>
                <a:cs typeface="Arial"/>
                <a:sym typeface="Arial"/>
              </a:rPr>
              <a:t>¿FIRMAS EL MANIFIESTO?</a:t>
            </a:r>
            <a:endParaRPr b="0" i="0" sz="19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900" u="none" cap="none" strike="noStrike">
                <a:solidFill>
                  <a:srgbClr val="000000"/>
                </a:solidFill>
                <a:highlight>
                  <a:srgbClr val="FCFAEE"/>
                </a:highlight>
                <a:latin typeface="Arial"/>
                <a:ea typeface="Arial"/>
                <a:cs typeface="Arial"/>
                <a:sym typeface="Arial"/>
              </a:rPr>
              <a:t>¿TE SUMAS A LA COMUNIDAD IC?</a:t>
            </a:r>
            <a:endParaRPr b="0" i="0" sz="19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1900" u="none" cap="none" strike="noStrike">
                <a:solidFill>
                  <a:srgbClr val="000000"/>
                </a:solidFill>
                <a:highlight>
                  <a:srgbClr val="FCFAEE"/>
                </a:highlight>
                <a:latin typeface="Arial"/>
                <a:ea typeface="Arial"/>
                <a:cs typeface="Arial"/>
                <a:sym typeface="Arial"/>
              </a:rPr>
              <a:t>¡SEGUIMOS!</a:t>
            </a:r>
            <a:endParaRPr b="0" i="0" sz="19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1600" u="none" cap="none" strike="noStrike">
                <a:solidFill>
                  <a:srgbClr val="000000"/>
                </a:solidFill>
                <a:highlight>
                  <a:srgbClr val="FCFAEE"/>
                </a:highlight>
                <a:latin typeface="Inter Medium"/>
                <a:ea typeface="Inter Medium"/>
                <a:cs typeface="Inter Medium"/>
                <a:sym typeface="Inter Medium"/>
              </a:rPr>
              <a:t>colaboratorioic.org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1600" u="none" cap="none" strike="noStrike">
                <a:solidFill>
                  <a:srgbClr val="000000"/>
                </a:solidFill>
                <a:highlight>
                  <a:srgbClr val="FCFAEE"/>
                </a:highlight>
                <a:latin typeface="Inter Medium"/>
                <a:ea typeface="Inter Medium"/>
                <a:cs typeface="Inter Medium"/>
                <a:sym typeface="Inter Medium"/>
              </a:rPr>
              <a:t>#InnovaciónCiudadana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" sz="1600" u="none" cap="none" strike="noStrike">
                <a:solidFill>
                  <a:srgbClr val="000000"/>
                </a:solidFill>
                <a:highlight>
                  <a:srgbClr val="FCFAEE"/>
                </a:highlight>
                <a:latin typeface="Inter Medium"/>
                <a:ea typeface="Inter Medium"/>
                <a:cs typeface="Inter Medium"/>
                <a:sym typeface="Inter Medium"/>
              </a:rPr>
              <a:t>#ColaboratorioIC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880" y="4542840"/>
            <a:ext cx="1606320" cy="3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880" y="4542840"/>
            <a:ext cx="1606320" cy="32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240" y="364320"/>
            <a:ext cx="7841880" cy="413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6000" y="-59400"/>
            <a:ext cx="9807840" cy="531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880" y="4542840"/>
            <a:ext cx="1606320" cy="3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B6A9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/>
          <p:nvPr/>
        </p:nvSpPr>
        <p:spPr>
          <a:xfrm>
            <a:off x="802800" y="1280160"/>
            <a:ext cx="4483080" cy="3018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FEB6A9"/>
                </a:highlight>
                <a:latin typeface="Arial"/>
                <a:ea typeface="Arial"/>
                <a:cs typeface="Arial"/>
                <a:sym typeface="Arial"/>
              </a:rPr>
              <a:t>Desde el Colaboratorio IC apoyamos, acompañamos y facilitamos la articulación del ecosistema de Innovación Ciudadana.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401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9920" y="819000"/>
            <a:ext cx="3609000" cy="379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600" y="4537800"/>
            <a:ext cx="1604520" cy="3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3C3C3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/>
          <p:nvPr/>
        </p:nvSpPr>
        <p:spPr>
          <a:xfrm>
            <a:off x="652320" y="684360"/>
            <a:ext cx="3746520" cy="21934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C3C3C3"/>
                </a:highlight>
                <a:latin typeface="Arial"/>
                <a:ea typeface="Arial"/>
                <a:cs typeface="Arial"/>
                <a:sym typeface="Arial"/>
              </a:rPr>
              <a:t>Una comunidad de comunidades, compuesta por agentes</a:t>
            </a:r>
            <a:r>
              <a:rPr b="0" i="0" lang="es" sz="2000" u="none" cap="none" strike="noStrike">
                <a:solidFill>
                  <a:srgbClr val="000000"/>
                </a:solidFill>
                <a:highlight>
                  <a:srgbClr val="C3C3C3"/>
                </a:highlight>
                <a:latin typeface="Arial"/>
                <a:ea typeface="Arial"/>
                <a:cs typeface="Arial"/>
                <a:sym typeface="Arial"/>
              </a:rPr>
              <a:t> de tipología diversa, con una lógica de quíntuple hélice.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2000" y="2124000"/>
            <a:ext cx="5531040" cy="263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480" y="4517640"/>
            <a:ext cx="1606320" cy="3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/>
          <p:nvPr/>
        </p:nvSpPr>
        <p:spPr>
          <a:xfrm>
            <a:off x="730080" y="1296000"/>
            <a:ext cx="3746520" cy="30027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 estructura abierta y dinámica, con formas y niveles de participación que favorezcan un trabajo autogestionado, corresponsable y distribuido.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5920" y="960120"/>
            <a:ext cx="4525560" cy="366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480" y="4517640"/>
            <a:ext cx="1606320" cy="3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AD8E3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/>
          <p:nvPr/>
        </p:nvSpPr>
        <p:spPr>
          <a:xfrm>
            <a:off x="930240" y="1322280"/>
            <a:ext cx="3963240" cy="26215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Entre lo filosófico </a:t>
            </a:r>
            <a:br>
              <a:rPr b="0" i="0" lang="es" sz="1800" u="none" cap="none" strike="noStrike">
                <a:latin typeface="Arial"/>
                <a:ea typeface="Arial"/>
                <a:cs typeface="Arial"/>
                <a:sym typeface="Arial"/>
              </a:rPr>
            </a:br>
            <a:r>
              <a:rPr b="0" i="0" lang="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lo experiencial.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Entre las teorías </a:t>
            </a:r>
            <a:br>
              <a:rPr b="0" i="0" lang="es" sz="1800" u="none" cap="none" strike="noStrike">
                <a:latin typeface="Arial"/>
                <a:ea typeface="Arial"/>
                <a:cs typeface="Arial"/>
                <a:sym typeface="Arial"/>
              </a:rPr>
            </a:br>
            <a:r>
              <a:rPr b="0" i="0" lang="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las prácticas.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Manifiesto IC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6000" y="936000"/>
            <a:ext cx="3938760" cy="361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240" y="4470480"/>
            <a:ext cx="1606320" cy="3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/>
          <p:nvPr/>
        </p:nvSpPr>
        <p:spPr>
          <a:xfrm>
            <a:off x="4778640" y="799560"/>
            <a:ext cx="3746520" cy="40240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¿DE QUÉ VA ESTO DE 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INNOVACIÓN CIUDADANA?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20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Un informe que muestra un panorama ilustrativo de experiencias y casos prácticos en el estado español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8440" y="590400"/>
            <a:ext cx="3174120" cy="361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560" y="4497840"/>
            <a:ext cx="1606680" cy="3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</Properties>
</file>